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32918400" cy="21945600"/>
  <p:notesSz cx="6858000" cy="9144000"/>
  <p:custDataLst>
    <p:tags r:id="rId5"/>
  </p:custDataLst>
  <p:defaultTextStyle>
    <a:defPPr>
      <a:defRPr lang="en-US"/>
    </a:defPPr>
    <a:lvl1pPr marL="0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464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929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2394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9858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7323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4787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72251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9716" algn="l" defTabSz="156746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C02"/>
    <a:srgbClr val="EC5C00"/>
    <a:srgbClr val="BE7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597" autoAdjust="0"/>
    <p:restoredTop sz="94660" autoAdjust="0"/>
  </p:normalViewPr>
  <p:slideViewPr>
    <p:cSldViewPr snapToObjects="1" showGuides="1">
      <p:cViewPr varScale="1">
        <p:scale>
          <a:sx n="22" d="100"/>
          <a:sy n="22" d="100"/>
        </p:scale>
        <p:origin x="948" y="96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5E67-42B4-464C-ABBF-2233F06ED2A9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8F8C9-B163-4354-BF0F-B25D59BB3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4216400"/>
            <a:ext cx="35553014" cy="898804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3" y="4216400"/>
            <a:ext cx="106110406" cy="898804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1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3"/>
            <a:ext cx="27980640" cy="4800599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46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13492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39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985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32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478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2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971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1" y="24577040"/>
            <a:ext cx="70831710" cy="695198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1" y="24577040"/>
            <a:ext cx="70831710" cy="695198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6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64" indent="0">
              <a:buNone/>
              <a:defRPr sz="6900" b="1"/>
            </a:lvl2pPr>
            <a:lvl3pPr marL="3134929" indent="0">
              <a:buNone/>
              <a:defRPr sz="6100" b="1"/>
            </a:lvl3pPr>
            <a:lvl4pPr marL="4702394" indent="0">
              <a:buNone/>
              <a:defRPr sz="5500" b="1"/>
            </a:lvl4pPr>
            <a:lvl5pPr marL="6269858" indent="0">
              <a:buNone/>
              <a:defRPr sz="5500" b="1"/>
            </a:lvl5pPr>
            <a:lvl6pPr marL="7837323" indent="0">
              <a:buNone/>
              <a:defRPr sz="5500" b="1"/>
            </a:lvl6pPr>
            <a:lvl7pPr marL="9404787" indent="0">
              <a:buNone/>
              <a:defRPr sz="5500" b="1"/>
            </a:lvl7pPr>
            <a:lvl8pPr marL="10972251" indent="0">
              <a:buNone/>
              <a:defRPr sz="5500" b="1"/>
            </a:lvl8pPr>
            <a:lvl9pPr marL="12539716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6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464" indent="0">
              <a:buNone/>
              <a:defRPr sz="6900" b="1"/>
            </a:lvl2pPr>
            <a:lvl3pPr marL="3134929" indent="0">
              <a:buNone/>
              <a:defRPr sz="6100" b="1"/>
            </a:lvl3pPr>
            <a:lvl4pPr marL="4702394" indent="0">
              <a:buNone/>
              <a:defRPr sz="5500" b="1"/>
            </a:lvl4pPr>
            <a:lvl5pPr marL="6269858" indent="0">
              <a:buNone/>
              <a:defRPr sz="5500" b="1"/>
            </a:lvl5pPr>
            <a:lvl6pPr marL="7837323" indent="0">
              <a:buNone/>
              <a:defRPr sz="5500" b="1"/>
            </a:lvl6pPr>
            <a:lvl7pPr marL="9404787" indent="0">
              <a:buNone/>
              <a:defRPr sz="5500" b="1"/>
            </a:lvl7pPr>
            <a:lvl8pPr marL="10972251" indent="0">
              <a:buNone/>
              <a:defRPr sz="5500" b="1"/>
            </a:lvl8pPr>
            <a:lvl9pPr marL="12539716" indent="0">
              <a:buNone/>
              <a:defRPr sz="5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1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873760"/>
            <a:ext cx="10829926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2"/>
            <a:ext cx="18402300" cy="18729961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4592322"/>
            <a:ext cx="10829926" cy="15011401"/>
          </a:xfrm>
        </p:spPr>
        <p:txBody>
          <a:bodyPr/>
          <a:lstStyle>
            <a:lvl1pPr marL="0" indent="0">
              <a:buNone/>
              <a:defRPr sz="4800"/>
            </a:lvl1pPr>
            <a:lvl2pPr marL="1567464" indent="0">
              <a:buNone/>
              <a:defRPr sz="4100"/>
            </a:lvl2pPr>
            <a:lvl3pPr marL="3134929" indent="0">
              <a:buNone/>
              <a:defRPr sz="3400"/>
            </a:lvl3pPr>
            <a:lvl4pPr marL="4702394" indent="0">
              <a:buNone/>
              <a:defRPr sz="3100"/>
            </a:lvl4pPr>
            <a:lvl5pPr marL="6269858" indent="0">
              <a:buNone/>
              <a:defRPr sz="3100"/>
            </a:lvl5pPr>
            <a:lvl6pPr marL="7837323" indent="0">
              <a:buNone/>
              <a:defRPr sz="3100"/>
            </a:lvl6pPr>
            <a:lvl7pPr marL="9404787" indent="0">
              <a:buNone/>
              <a:defRPr sz="3100"/>
            </a:lvl7pPr>
            <a:lvl8pPr marL="10972251" indent="0">
              <a:buNone/>
              <a:defRPr sz="3100"/>
            </a:lvl8pPr>
            <a:lvl9pPr marL="12539716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6" y="15361920"/>
            <a:ext cx="19751040" cy="1813561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6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464" indent="0">
              <a:buNone/>
              <a:defRPr sz="9600"/>
            </a:lvl2pPr>
            <a:lvl3pPr marL="3134929" indent="0">
              <a:buNone/>
              <a:defRPr sz="8200"/>
            </a:lvl3pPr>
            <a:lvl4pPr marL="4702394" indent="0">
              <a:buNone/>
              <a:defRPr sz="6900"/>
            </a:lvl4pPr>
            <a:lvl5pPr marL="6269858" indent="0">
              <a:buNone/>
              <a:defRPr sz="6900"/>
            </a:lvl5pPr>
            <a:lvl6pPr marL="7837323" indent="0">
              <a:buNone/>
              <a:defRPr sz="6900"/>
            </a:lvl6pPr>
            <a:lvl7pPr marL="9404787" indent="0">
              <a:buNone/>
              <a:defRPr sz="6900"/>
            </a:lvl7pPr>
            <a:lvl8pPr marL="10972251" indent="0">
              <a:buNone/>
              <a:defRPr sz="6900"/>
            </a:lvl8pPr>
            <a:lvl9pPr marL="12539716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6" y="17175481"/>
            <a:ext cx="19751040" cy="2575559"/>
          </a:xfrm>
        </p:spPr>
        <p:txBody>
          <a:bodyPr/>
          <a:lstStyle>
            <a:lvl1pPr marL="0" indent="0">
              <a:buNone/>
              <a:defRPr sz="4800"/>
            </a:lvl1pPr>
            <a:lvl2pPr marL="1567464" indent="0">
              <a:buNone/>
              <a:defRPr sz="4100"/>
            </a:lvl2pPr>
            <a:lvl3pPr marL="3134929" indent="0">
              <a:buNone/>
              <a:defRPr sz="3400"/>
            </a:lvl3pPr>
            <a:lvl4pPr marL="4702394" indent="0">
              <a:buNone/>
              <a:defRPr sz="3100"/>
            </a:lvl4pPr>
            <a:lvl5pPr marL="6269858" indent="0">
              <a:buNone/>
              <a:defRPr sz="3100"/>
            </a:lvl5pPr>
            <a:lvl6pPr marL="7837323" indent="0">
              <a:buNone/>
              <a:defRPr sz="3100"/>
            </a:lvl6pPr>
            <a:lvl7pPr marL="9404787" indent="0">
              <a:buNone/>
              <a:defRPr sz="3100"/>
            </a:lvl7pPr>
            <a:lvl8pPr marL="10972251" indent="0">
              <a:buNone/>
              <a:defRPr sz="3100"/>
            </a:lvl8pPr>
            <a:lvl9pPr marL="12539716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493" tIns="156746" rIns="313493" bIns="1567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2"/>
            <a:ext cx="29626560" cy="14483081"/>
          </a:xfrm>
          <a:prstGeom prst="rect">
            <a:avLst/>
          </a:prstGeom>
        </p:spPr>
        <p:txBody>
          <a:bodyPr vert="horz" lIns="313493" tIns="156746" rIns="313493" bIns="1567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3"/>
            <a:ext cx="7680960" cy="1168400"/>
          </a:xfrm>
          <a:prstGeom prst="rect">
            <a:avLst/>
          </a:prstGeom>
        </p:spPr>
        <p:txBody>
          <a:bodyPr vert="horz" lIns="313493" tIns="156746" rIns="313493" bIns="156746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D700-26C8-DA48-8DB2-C9D1A9FFD0D6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3"/>
            <a:ext cx="10424160" cy="1168400"/>
          </a:xfrm>
          <a:prstGeom prst="rect">
            <a:avLst/>
          </a:prstGeom>
        </p:spPr>
        <p:txBody>
          <a:bodyPr vert="horz" lIns="313493" tIns="156746" rIns="313493" bIns="156746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3"/>
            <a:ext cx="7680960" cy="1168400"/>
          </a:xfrm>
          <a:prstGeom prst="rect">
            <a:avLst/>
          </a:prstGeom>
        </p:spPr>
        <p:txBody>
          <a:bodyPr vert="horz" lIns="313493" tIns="156746" rIns="313493" bIns="156746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FA05-80C4-D846-9DFF-2703942645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64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98" indent="-1175598" algn="l" defTabSz="1567464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130" indent="-979665" algn="l" defTabSz="1567464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661" indent="-783733" algn="l" defTabSz="1567464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indent="-783733" algn="l" defTabSz="1567464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590" indent="-783733" algn="l" defTabSz="1567464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054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519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984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448" indent="-783733" algn="l" defTabSz="15674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464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394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858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323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787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251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716" algn="l" defTabSz="156746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service.noaa.gov/education/tutorial_currents/03coastal3.html#:~:text=When%20waves%20travel%20from%20deep,travels%20in%20an%20offshore%20direction.&amp;text=Because%20rip%20currents%20move%20perpendicular,swimmers%20need%20to%20be%20careful" TargetMode="External"/><Relationship Id="rId2" Type="http://schemas.openxmlformats.org/officeDocument/2006/relationships/hyperlink" Target="https://www.sciencedirect.com/topics/engineering/submerged-breakwa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-art.com/image/?id=7851&amp;m=25397&amp;pagename=Revetment_and_Submerged_Breakwater#.YlsOtOjMI2w" TargetMode="External"/><Relationship Id="rId4" Type="http://schemas.openxmlformats.org/officeDocument/2006/relationships/hyperlink" Target="https://www.nationalgeographic.org/media/rip-current-diagr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2071" y="8138160"/>
            <a:ext cx="13764986" cy="138027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372600"/>
            <a:ext cx="32918400" cy="100115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61829" y="8385197"/>
            <a:ext cx="13745228" cy="106663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rgbClr val="FFFFFF"/>
                </a:solidFill>
                <a:latin typeface="Arial Black"/>
                <a:cs typeface="Arial Black"/>
              </a:rPr>
              <a:t>Rip Currents in Montauk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4529" y="9723223"/>
            <a:ext cx="16459200" cy="580928"/>
          </a:xfrm>
          <a:prstGeom prst="rect">
            <a:avLst/>
          </a:prstGeom>
        </p:spPr>
        <p:txBody>
          <a:bodyPr lIns="57150" tIns="28575" rIns="57150" bIns="28575">
            <a:spAutoFit/>
          </a:bodyPr>
          <a:lstStyle/>
          <a:p>
            <a:pPr algn="ctr"/>
            <a:r>
              <a:rPr lang="en-US" sz="34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Presented by Peter Chang Seton Hall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3400" y="10440720"/>
            <a:ext cx="13422086" cy="144270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4500" b="1" spc="-94" dirty="0">
                <a:solidFill>
                  <a:srgbClr val="FFFFFF"/>
                </a:solidFill>
              </a:rPr>
              <a:t>The Objective is to prevent erosion and rip currents from forming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871" y="9385584"/>
            <a:ext cx="8817429" cy="98816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>Causes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90828" y="9385584"/>
            <a:ext cx="8817429" cy="98816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>Solution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028400" y="10304151"/>
            <a:ext cx="8817429" cy="1319592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4100" dirty="0"/>
              <a:t>My solution is to build underwater break waters to prevent further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D756B-B19D-447C-ABFF-03BEB77D214B}"/>
              </a:ext>
            </a:extLst>
          </p:cNvPr>
          <p:cNvSpPr txBox="1"/>
          <p:nvPr/>
        </p:nvSpPr>
        <p:spPr>
          <a:xfrm>
            <a:off x="10820400" y="13135789"/>
            <a:ext cx="122682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Rip currents can cause an increase in erosion due to fast currents and movements in the sand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Rip currents can create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Higher sand Bars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Deeper </a:t>
            </a:r>
            <a:r>
              <a:rPr lang="en-US" sz="4800" dirty="0" err="1">
                <a:solidFill>
                  <a:schemeClr val="bg1"/>
                </a:solidFill>
              </a:rPr>
              <a:t>embayments</a:t>
            </a:r>
            <a:r>
              <a:rPr lang="en-US" sz="4800" dirty="0">
                <a:solidFill>
                  <a:schemeClr val="bg1"/>
                </a:solidFill>
              </a:rPr>
              <a:t> in the sand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Increase strength in rip currents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stirs up sediment , causing visibility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More frequent rip currents' as eroded areas become Hotspots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EC876-0555-4009-B611-542EFA416C46}"/>
              </a:ext>
            </a:extLst>
          </p:cNvPr>
          <p:cNvSpPr txBox="1"/>
          <p:nvPr/>
        </p:nvSpPr>
        <p:spPr>
          <a:xfrm>
            <a:off x="10287000" y="12200952"/>
            <a:ext cx="1337310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E81EF-8022-475C-88C9-1FA18B91D431}"/>
              </a:ext>
            </a:extLst>
          </p:cNvPr>
          <p:cNvSpPr txBox="1"/>
          <p:nvPr/>
        </p:nvSpPr>
        <p:spPr>
          <a:xfrm>
            <a:off x="440871" y="10972800"/>
            <a:ext cx="927462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What causes rip currents?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</a:rPr>
              <a:t>W</a:t>
            </a:r>
            <a:r>
              <a:rPr lang="en-US" sz="3200" b="0" i="0" u="none" strike="noStrike" dirty="0">
                <a:effectLst/>
                <a:latin typeface="Arial" panose="020B0604020202020204" pitchFamily="34" charset="0"/>
              </a:rPr>
              <a:t>aves travel from deep water to shallow water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Arial" panose="020B0604020202020204" pitchFamily="34" charset="0"/>
              </a:rPr>
              <a:t>As they break by the shore, strong currents develop.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  <a:latin typeface="Arial" panose="020B0604020202020204" pitchFamily="34" charset="0"/>
              </a:rPr>
              <a:t>When water flows fast in a narrow path, it can flow offshore pushing anything in its path out to 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13A5E2-68B5-4A92-B57E-563B9ED3EA05}"/>
              </a:ext>
            </a:extLst>
          </p:cNvPr>
          <p:cNvSpPr txBox="1"/>
          <p:nvPr/>
        </p:nvSpPr>
        <p:spPr>
          <a:xfrm>
            <a:off x="24051986" y="11523189"/>
            <a:ext cx="8474529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i="0" u="none" strike="noStrike" dirty="0">
                <a:effectLst/>
                <a:latin typeface="Times New Roman" panose="02020603050405020304" pitchFamily="18" charset="0"/>
              </a:rPr>
              <a:t>According to Amir Sharif </a:t>
            </a:r>
            <a:r>
              <a:rPr lang="en-US" sz="4800" b="0" i="0" u="none" strike="noStrike" dirty="0" err="1">
                <a:effectLst/>
                <a:latin typeface="Times New Roman" panose="02020603050405020304" pitchFamily="18" charset="0"/>
              </a:rPr>
              <a:t>Ahmadianm</a:t>
            </a:r>
            <a:r>
              <a:rPr lang="en-US" sz="48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4800" dirty="0"/>
              <a:t>Under water Breakwaters can provide: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dirty="0"/>
              <a:t>Barriers to help disperse wave energy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dirty="0"/>
              <a:t>Helps rebuild shores and sand collection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dirty="0"/>
              <a:t>Hidden under water so helps keep natural landscape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dirty="0"/>
              <a:t> Lower construction cost compared with other kinds of detached breakwaters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101150-9FCB-40DD-B220-245C1D6BC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84" y="-74939"/>
            <a:ext cx="4781237" cy="944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73D67E9-FCFD-476D-8CF5-E0C519AC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17" y="16933"/>
            <a:ext cx="4712316" cy="92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F0A855D-12BC-4827-921C-A9CFA7EA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523" y="-43115"/>
            <a:ext cx="6093354" cy="81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vetment&amp;quot; and &amp;quot;Submerged Breakwater&amp;quot; - Illustration@Science-Art.Com">
            <a:extLst>
              <a:ext uri="{FF2B5EF4-FFF2-40B4-BE49-F238E27FC236}">
                <a16:creationId xmlns:a16="http://schemas.microsoft.com/office/drawing/2014/main" id="{FA33FBF7-47C5-46B1-B74F-27A06AE6E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4" r="-7592"/>
          <a:stretch/>
        </p:blipFill>
        <p:spPr bwMode="auto">
          <a:xfrm>
            <a:off x="24590828" y="16672883"/>
            <a:ext cx="7636134" cy="48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BE9E64-CF81-44D9-9FAC-7161E91DFE74}"/>
              </a:ext>
            </a:extLst>
          </p:cNvPr>
          <p:cNvSpPr txBox="1"/>
          <p:nvPr/>
        </p:nvSpPr>
        <p:spPr>
          <a:xfrm>
            <a:off x="10820400" y="20345400"/>
            <a:ext cx="1282508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Changpet@shu.edu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3967B-FB5C-4A4C-ADEF-E26BCA0301EB}"/>
              </a:ext>
            </a:extLst>
          </p:cNvPr>
          <p:cNvSpPr txBox="1"/>
          <p:nvPr/>
        </p:nvSpPr>
        <p:spPr>
          <a:xfrm flipH="1">
            <a:off x="1052945" y="20738068"/>
            <a:ext cx="726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Rip Currents - Currents_ NOAA's National Ocean Service Education.html</a:t>
            </a:r>
          </a:p>
        </p:txBody>
      </p:sp>
      <p:pic>
        <p:nvPicPr>
          <p:cNvPr id="20" name="Picture 6" descr="rip current demonstrative slide">
            <a:extLst>
              <a:ext uri="{FF2B5EF4-FFF2-40B4-BE49-F238E27FC236}">
                <a16:creationId xmlns:a16="http://schemas.microsoft.com/office/drawing/2014/main" id="{29066589-E73A-4DF5-B20E-455D3E6D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15311250"/>
            <a:ext cx="7266707" cy="47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C69597-261E-4902-BA1C-C91D8220B8D7}"/>
              </a:ext>
            </a:extLst>
          </p:cNvPr>
          <p:cNvSpPr txBox="1"/>
          <p:nvPr/>
        </p:nvSpPr>
        <p:spPr>
          <a:xfrm>
            <a:off x="24933729" y="21161514"/>
            <a:ext cx="79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USGS- Science-art.com</a:t>
            </a:r>
          </a:p>
        </p:txBody>
      </p:sp>
    </p:spTree>
    <p:extLst>
      <p:ext uri="{BB962C8B-B14F-4D97-AF65-F5344CB8AC3E}">
        <p14:creationId xmlns:p14="http://schemas.microsoft.com/office/powerpoint/2010/main" val="291635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184-1DBB-4D3E-8F29-64537735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34353-D828-42B1-B3C3-9935B0D68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i="1" dirty="0">
                <a:effectLst/>
              </a:rPr>
              <a:t>Rip currents could play role in increased coastal erosion</a:t>
            </a:r>
            <a:r>
              <a:rPr lang="en-US" sz="6000" dirty="0">
                <a:effectLst/>
              </a:rPr>
              <a:t>. Life at OSU. (2017, October 5). Retrieved December 12, 2021, from https://today.oregonstate.edu/archives/2009/may/rip-currents-could-play-role-increased-coastal-erosion</a:t>
            </a:r>
            <a:r>
              <a:rPr lang="en-US" sz="4400" dirty="0">
                <a:effectLst/>
              </a:rPr>
              <a:t>. </a:t>
            </a:r>
          </a:p>
          <a:p>
            <a:r>
              <a:rPr lang="en-US" sz="6000" dirty="0"/>
              <a:t>Submerged breakwater. Submerged Breakwater - an overview | ScienceDirect Topics. (n.d.). Retrieved December 7, 2021, from </a:t>
            </a:r>
            <a:r>
              <a:rPr lang="en-US" sz="6000" dirty="0">
                <a:hlinkClick r:id="rId2"/>
              </a:rPr>
              <a:t>https://www.sciencedirect.com/topics/engineering/submerged-breakwater</a:t>
            </a:r>
            <a:r>
              <a:rPr lang="en-US" sz="6000" dirty="0"/>
              <a:t>.</a:t>
            </a:r>
          </a:p>
          <a:p>
            <a:r>
              <a:rPr lang="en-US" sz="6000" dirty="0"/>
              <a:t>US Department of Commerce, N. O. and A. A. (2013, June 1). Rip currents. Currents: NOAA's National Ocean Service Education. Retrieved December 7, 2021, from </a:t>
            </a:r>
            <a:r>
              <a:rPr lang="en-US" sz="6000" dirty="0">
                <a:hlinkClick r:id="rId3"/>
              </a:rPr>
              <a:t>https://oceanservice.noaa.gov/education/tutorial_currents/03coastal3.html#:~:text=When%20waves%20travel%20from%20deep,travels%20in%20an%20offshore%20direction.&amp;text=Because%20rip%20currents%20move%20perpendicular,swimmers%20need%20to%20be%20careful</a:t>
            </a:r>
            <a:r>
              <a:rPr lang="en-US" sz="6000" dirty="0"/>
              <a:t>.</a:t>
            </a:r>
          </a:p>
          <a:p>
            <a:r>
              <a:rPr lang="en-US" sz="6000" dirty="0"/>
              <a:t>National Geographic Society. (2012, November 9). Rip currents. National Geographic Society. Retrieved December 12, 2021, from </a:t>
            </a:r>
            <a:r>
              <a:rPr lang="en-US" sz="6000" dirty="0">
                <a:hlinkClick r:id="rId4"/>
              </a:rPr>
              <a:t>https://www.nationalgeographic.org/media/rip-current-diagram/</a:t>
            </a:r>
            <a:r>
              <a:rPr lang="en-US" sz="6000" dirty="0"/>
              <a:t>.</a:t>
            </a:r>
          </a:p>
          <a:p>
            <a:r>
              <a:rPr lang="en-US" sz="6000" dirty="0"/>
              <a:t>USGS- </a:t>
            </a:r>
            <a:r>
              <a:rPr lang="en-US" sz="6000" dirty="0">
                <a:hlinkClick r:id="rId5"/>
              </a:rPr>
              <a:t>https://www.science-art.com/image/?id=7851&amp;m=25397&amp;pagename=Revetment_and_Submerged_Breakwater</a:t>
            </a:r>
            <a:r>
              <a:rPr lang="en-US" sz="6000">
                <a:hlinkClick r:id="rId5"/>
              </a:rPr>
              <a:t>#.YlsOtOjMI2w</a:t>
            </a:r>
            <a:r>
              <a:rPr lang="en-US" sz="6000"/>
              <a:t> </a:t>
            </a:r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1541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445</Words>
  <Application>Microsoft Office PowerPoint</Application>
  <PresentationFormat>Custom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Helvetica</vt:lpstr>
      <vt:lpstr>Times New Roman</vt:lpstr>
      <vt:lpstr>Office Theme</vt:lpstr>
      <vt:lpstr>PowerPoint Presentation</vt:lpstr>
      <vt:lpstr>Work Cited</vt:lpstr>
    </vt:vector>
  </TitlesOfParts>
  <Company>Seton Hall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Petruzzi</dc:creator>
  <cp:lastModifiedBy>Martha Schoene</cp:lastModifiedBy>
  <cp:revision>57</cp:revision>
  <dcterms:created xsi:type="dcterms:W3CDTF">2009-12-11T13:52:36Z</dcterms:created>
  <dcterms:modified xsi:type="dcterms:W3CDTF">2022-04-16T18:46:59Z</dcterms:modified>
</cp:coreProperties>
</file>