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12192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E3DC"/>
    <a:srgbClr val="B7EF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D5891C-A9E1-D6EE-7D89-E29770C54B91}" v="34" dt="2022-04-26T18:36:43.721"/>
    <p1510:client id="{3947D8D1-164C-1C68-8AAC-1EFF55AC6609}" v="616" dt="2022-04-26T00:20:28.438"/>
    <p1510:client id="{71627CBB-D595-4B00-908A-61AA0E155CB1}" v="311" dt="2022-04-21T15:15:56.8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20" autoAdjust="0"/>
    <p:restoredTop sz="94660"/>
  </p:normalViewPr>
  <p:slideViewPr>
    <p:cSldViewPr snapToGrid="0">
      <p:cViewPr varScale="1">
        <p:scale>
          <a:sx n="35" d="100"/>
          <a:sy n="35" d="100"/>
        </p:scale>
        <p:origin x="258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C9AA9-4E71-4AEB-A854-595E0AC54A7C}" type="datetimeFigureOut">
              <a:rPr lang="en-US" smtClean="0"/>
              <a:t>5/3/2022</a:t>
            </a:fld>
            <a:endParaRPr lang="en-US"/>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6A8DF-7508-4B1D-A049-80DAAFE38A0D}" type="slidenum">
              <a:rPr lang="en-US" smtClean="0"/>
              <a:t>‹#›</a:t>
            </a:fld>
            <a:endParaRPr lang="en-US"/>
          </a:p>
        </p:txBody>
      </p:sp>
    </p:spTree>
    <p:extLst>
      <p:ext uri="{BB962C8B-B14F-4D97-AF65-F5344CB8AC3E}">
        <p14:creationId xmlns:p14="http://schemas.microsoft.com/office/powerpoint/2010/main" val="2736402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36A8DF-7508-4B1D-A049-80DAAFE38A0D}" type="slidenum">
              <a:rPr lang="en-US" smtClean="0"/>
              <a:t>1</a:t>
            </a:fld>
            <a:endParaRPr lang="en-US"/>
          </a:p>
        </p:txBody>
      </p:sp>
    </p:spTree>
    <p:extLst>
      <p:ext uri="{BB962C8B-B14F-4D97-AF65-F5344CB8AC3E}">
        <p14:creationId xmlns:p14="http://schemas.microsoft.com/office/powerpoint/2010/main" val="287404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5/3/2022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6906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795477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2450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7423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8159048"/>
            <a:ext cx="5915025" cy="2666999"/>
          </a:xfrm>
        </p:spPr>
        <p:txBody>
          <a:bodyPr/>
          <a:lstStyle>
            <a:lvl1pPr marL="0" indent="0">
              <a:buNone/>
              <a:defRPr sz="1350">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994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5/3/2022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08889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5/3/2022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5093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5/3/2022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62193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29900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755425"/>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3657600"/>
            <a:ext cx="2211884"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18532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44555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675">
                <a:solidFill>
                  <a:schemeClr val="tx1">
                    <a:tint val="75000"/>
                  </a:schemeClr>
                </a:solidFill>
              </a:defRPr>
            </a:lvl1pPr>
          </a:lstStyle>
          <a:p>
            <a:fld id="{C764DE79-268F-4C1A-8933-263129D2AF90}" type="datetimeFigureOut">
              <a:rPr lang="en-US" dirty="0"/>
              <a:t>5/3/2022</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675">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536256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c-integrative-medicine.com/hormone-balancing-for-young-women/" TargetMode="External"/><Relationship Id="rId13"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hyperlink" Target="https://doi.org/10.3390/ijms21155271" TargetMode="External"/><Relationship Id="rId12"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doi.org/10.17711/SM.0185-3325.2020.007" TargetMode="External"/><Relationship Id="rId11" Type="http://schemas.openxmlformats.org/officeDocument/2006/relationships/hyperlink" Target="https://pubmed.ncbi.nlm.nih.gov/32722286/" TargetMode="External"/><Relationship Id="rId5" Type="http://schemas.openxmlformats.org/officeDocument/2006/relationships/hyperlink" Target="https://www.delune.co/blogs/blog/coming-off-of-birth-control-here-s-your-guide-to-preventing-side-effects-of-stopping-birth-control-pills" TargetMode="External"/><Relationship Id="rId10" Type="http://schemas.openxmlformats.org/officeDocument/2006/relationships/hyperlink" Target="https://doi.org/10.1002/da.22904" TargetMode="External"/><Relationship Id="rId4" Type="http://schemas.openxmlformats.org/officeDocument/2006/relationships/image" Target="../media/image2.png"/><Relationship Id="rId9" Type="http://schemas.openxmlformats.org/officeDocument/2006/relationships/hyperlink" Target="https://doi.org/10.1080/13880209.2019.170270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3D39BF0-A635-4F55-B67F-E58011F45884}"/>
              </a:ext>
            </a:extLst>
          </p:cNvPr>
          <p:cNvSpPr/>
          <p:nvPr/>
        </p:nvSpPr>
        <p:spPr>
          <a:xfrm>
            <a:off x="130814" y="23682"/>
            <a:ext cx="6608121" cy="757306"/>
          </a:xfrm>
          <a:prstGeom prst="rect">
            <a:avLst/>
          </a:prstGeom>
          <a:solidFill>
            <a:srgbClr val="7DE3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Effects of Progestin on Anxiety in Women</a:t>
            </a:r>
            <a:br>
              <a:rPr lang="en-US"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Emily K. Forde, </a:t>
            </a:r>
            <a:r>
              <a:rPr lang="en-US" sz="1200" dirty="0" err="1">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Hala</a:t>
            </a:r>
            <a: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 </a:t>
            </a:r>
            <a:r>
              <a:rPr lang="en-US" sz="1200" dirty="0" err="1">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Eshmawy</a:t>
            </a:r>
            <a: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1200" dirty="0" err="1">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Jadeynne</a:t>
            </a:r>
            <a: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 Hadley</a:t>
            </a:r>
            <a:b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1200" dirty="0">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Department of Biological Sciences, College of Arts and Sciences, Seton Hall University</a:t>
            </a:r>
          </a:p>
        </p:txBody>
      </p:sp>
      <p:sp>
        <p:nvSpPr>
          <p:cNvPr id="7" name="Rectangle 6">
            <a:extLst>
              <a:ext uri="{FF2B5EF4-FFF2-40B4-BE49-F238E27FC236}">
                <a16:creationId xmlns:a16="http://schemas.microsoft.com/office/drawing/2014/main" id="{775845C1-88F7-44F7-A0D7-474A8A391B56}"/>
              </a:ext>
            </a:extLst>
          </p:cNvPr>
          <p:cNvSpPr/>
          <p:nvPr/>
        </p:nvSpPr>
        <p:spPr>
          <a:xfrm>
            <a:off x="51401" y="8808801"/>
            <a:ext cx="3601968" cy="250303"/>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Research Design and Methods</a:t>
            </a:r>
          </a:p>
        </p:txBody>
      </p:sp>
      <p:sp>
        <p:nvSpPr>
          <p:cNvPr id="8" name="Rectangle 7">
            <a:extLst>
              <a:ext uri="{FF2B5EF4-FFF2-40B4-BE49-F238E27FC236}">
                <a16:creationId xmlns:a16="http://schemas.microsoft.com/office/drawing/2014/main" id="{AFDB7329-C6E0-4E57-936D-B1E66CA011D0}"/>
              </a:ext>
            </a:extLst>
          </p:cNvPr>
          <p:cNvSpPr/>
          <p:nvPr/>
        </p:nvSpPr>
        <p:spPr>
          <a:xfrm>
            <a:off x="51401" y="9212602"/>
            <a:ext cx="2291645" cy="2737771"/>
          </a:xfrm>
          <a:prstGeom prst="rect">
            <a:avLst/>
          </a:prstGeom>
          <a:ln>
            <a:solidFill>
              <a:srgbClr val="7DE3DC"/>
            </a:solidFill>
          </a:ln>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pPr algn="ctr"/>
            <a:r>
              <a:rPr lang="en-US" sz="900" dirty="0">
                <a:latin typeface="Times New Roman"/>
                <a:cs typeface="Times New Roman"/>
              </a:rPr>
              <a:t>We will be conducting a 5-year longitudinal, pilot study on 100 women between the ages of 18 and 30. 50 of these women will be on the combination pill form of birth control for at least 6 months and the other 50 women will not be on birth control. An intake assessment will be done to ask the women questions regarding to their race, family history, medical history, mental health history, and risk factors. Throughout the 5 years, we will be conducted a survey and a blood test on each women every 3 months. The survey, used by the DSM-5, will assess anxiety levels on a quantitative scale of 0-3. The blood test will tell researchers the exact levels of progestin in the blood. </a:t>
            </a:r>
            <a:r>
              <a:rPr lang="en-US" sz="900" b="0" i="0" u="none" strike="noStrike" dirty="0">
                <a:solidFill>
                  <a:srgbClr val="000000"/>
                </a:solidFill>
                <a:effectLst/>
                <a:latin typeface="Times New Roman"/>
                <a:cs typeface="Times New Roman"/>
              </a:rPr>
              <a:t>With the combination of the survey and the blood work, the researchers will be able to compare levels of anxiety directly to levels of progestin.</a:t>
            </a:r>
            <a:r>
              <a:rPr lang="en-US" sz="900" dirty="0">
                <a:solidFill>
                  <a:srgbClr val="000000"/>
                </a:solidFill>
                <a:latin typeface="Times New Roman"/>
                <a:cs typeface="Times New Roman"/>
              </a:rPr>
              <a:t> </a:t>
            </a:r>
            <a:endParaRPr lang="en-US" sz="900" dirty="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08D54D24-CC65-4A7E-9A11-FA29EEDAA582}"/>
              </a:ext>
            </a:extLst>
          </p:cNvPr>
          <p:cNvSpPr/>
          <p:nvPr/>
        </p:nvSpPr>
        <p:spPr>
          <a:xfrm>
            <a:off x="3773261" y="8808801"/>
            <a:ext cx="2965675" cy="250304"/>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Acknowledgements</a:t>
            </a:r>
          </a:p>
        </p:txBody>
      </p:sp>
      <p:sp>
        <p:nvSpPr>
          <p:cNvPr id="14" name="Rectangle 13">
            <a:extLst>
              <a:ext uri="{FF2B5EF4-FFF2-40B4-BE49-F238E27FC236}">
                <a16:creationId xmlns:a16="http://schemas.microsoft.com/office/drawing/2014/main" id="{29550194-0350-4A0C-9BC4-397591417B12}"/>
              </a:ext>
            </a:extLst>
          </p:cNvPr>
          <p:cNvSpPr/>
          <p:nvPr/>
        </p:nvSpPr>
        <p:spPr>
          <a:xfrm>
            <a:off x="3773262" y="9730936"/>
            <a:ext cx="2965675" cy="215037"/>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References</a:t>
            </a:r>
          </a:p>
        </p:txBody>
      </p:sp>
      <p:pic>
        <p:nvPicPr>
          <p:cNvPr id="1026" name="Picture 2">
            <a:extLst>
              <a:ext uri="{FF2B5EF4-FFF2-40B4-BE49-F238E27FC236}">
                <a16:creationId xmlns:a16="http://schemas.microsoft.com/office/drawing/2014/main" id="{E61A5FBA-DEC2-4140-8EA4-7423282583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6952" y="9940860"/>
            <a:ext cx="1387890" cy="217729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769D8420-7A69-48A5-BC0C-EC73D2333F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6750" y="9061675"/>
            <a:ext cx="1394301" cy="838194"/>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a:extLst>
              <a:ext uri="{FF2B5EF4-FFF2-40B4-BE49-F238E27FC236}">
                <a16:creationId xmlns:a16="http://schemas.microsoft.com/office/drawing/2014/main" id="{4C1B52AC-6D8E-4C5B-A4B9-B6C7B47B8D21}"/>
              </a:ext>
            </a:extLst>
          </p:cNvPr>
          <p:cNvSpPr/>
          <p:nvPr/>
        </p:nvSpPr>
        <p:spPr>
          <a:xfrm>
            <a:off x="3773261" y="9945974"/>
            <a:ext cx="2965676" cy="2177290"/>
          </a:xfrm>
          <a:prstGeom prst="rect">
            <a:avLst/>
          </a:prstGeom>
          <a:ln>
            <a:solidFill>
              <a:srgbClr val="7DE3DC"/>
            </a:solidFill>
          </a:ln>
        </p:spPr>
        <p:style>
          <a:lnRef idx="2">
            <a:schemeClr val="accent6"/>
          </a:lnRef>
          <a:fillRef idx="1">
            <a:schemeClr val="lt1"/>
          </a:fillRef>
          <a:effectRef idx="0">
            <a:schemeClr val="accent6"/>
          </a:effectRef>
          <a:fontRef idx="minor">
            <a:schemeClr val="dk1"/>
          </a:fontRef>
        </p:style>
        <p:txBody>
          <a:bodyPr rtlCol="0" anchor="ctr"/>
          <a:lstStyle/>
          <a:p>
            <a:pPr indent="-548640" rtl="0">
              <a:spcBef>
                <a:spcPts val="1200"/>
              </a:spcBef>
              <a:spcAft>
                <a:spcPts val="1200"/>
              </a:spcAft>
            </a:pPr>
            <a:r>
              <a:rPr lang="en-US" sz="500" b="0" i="0" u="none" strike="noStrike" dirty="0">
                <a:solidFill>
                  <a:srgbClr val="000000"/>
                </a:solidFill>
                <a:effectLst/>
                <a:latin typeface="Times New Roman" panose="02020603050405020304" pitchFamily="18" charset="0"/>
              </a:rPr>
              <a:t>“Coming off of Birth Control? Here's Your Guide to Preventing Side Effects of Stopping Birth Control Pills.” De Lune. </a:t>
            </a:r>
            <a:r>
              <a:rPr lang="en-US" sz="500" b="0" i="0" u="sng" strike="noStrike" dirty="0">
                <a:solidFill>
                  <a:srgbClr val="1155CC"/>
                </a:solidFill>
                <a:effectLst/>
                <a:latin typeface="Times New Roman" panose="02020603050405020304" pitchFamily="18" charset="0"/>
                <a:hlinkClick r:id="rId5"/>
              </a:rPr>
              <a:t>https://www.delune.co/blogs/blog/coming-off-of-birth-control-here-s-your-guide-to-preventing-side-effects-of-stopping-birth-control-pills</a:t>
            </a:r>
            <a:r>
              <a:rPr lang="en-US" sz="500" b="0" i="0" u="none" strike="noStrike" dirty="0">
                <a:solidFill>
                  <a:srgbClr val="000000"/>
                </a:solidFill>
                <a:effectLst/>
                <a:latin typeface="Times New Roman" panose="02020603050405020304" pitchFamily="18" charset="0"/>
              </a:rPr>
              <a:t> </a:t>
            </a:r>
            <a:endParaRPr lang="en-US" sz="500" b="0" dirty="0">
              <a:effectLst/>
            </a:endParaRPr>
          </a:p>
          <a:p>
            <a:pPr indent="-548640" rtl="0">
              <a:spcBef>
                <a:spcPts val="0"/>
              </a:spcBef>
              <a:spcAft>
                <a:spcPts val="0"/>
              </a:spcAft>
            </a:pPr>
            <a:r>
              <a:rPr lang="en-US" sz="500" b="0" i="0" u="none" strike="noStrike" dirty="0">
                <a:solidFill>
                  <a:srgbClr val="000000"/>
                </a:solidFill>
                <a:effectLst/>
                <a:latin typeface="Times New Roman" panose="02020603050405020304" pitchFamily="18" charset="0"/>
              </a:rPr>
              <a:t>Francisco Rodríguez-</a:t>
            </a:r>
            <a:r>
              <a:rPr lang="en-US" sz="500" b="0" i="0" u="none" strike="noStrike" dirty="0" err="1">
                <a:solidFill>
                  <a:srgbClr val="000000"/>
                </a:solidFill>
                <a:effectLst/>
                <a:latin typeface="Times New Roman" panose="02020603050405020304" pitchFamily="18" charset="0"/>
              </a:rPr>
              <a:t>Landa</a:t>
            </a:r>
            <a:r>
              <a:rPr lang="en-US" sz="500" b="0" i="0" u="none" strike="noStrike" dirty="0">
                <a:solidFill>
                  <a:srgbClr val="000000"/>
                </a:solidFill>
                <a:effectLst/>
                <a:latin typeface="Times New Roman" panose="02020603050405020304" pitchFamily="18" charset="0"/>
              </a:rPr>
              <a:t>, Juan, et al. “Actions of Progesterone on Depression-like Behavior in a Model of Surgical Menopause Are Mediated by GABAA Receptors.” </a:t>
            </a:r>
            <a:r>
              <a:rPr lang="en-US" sz="500" b="0" i="0" u="none" strike="noStrike" dirty="0" err="1">
                <a:solidFill>
                  <a:srgbClr val="000000"/>
                </a:solidFill>
                <a:effectLst/>
                <a:latin typeface="Times New Roman" panose="02020603050405020304" pitchFamily="18" charset="0"/>
              </a:rPr>
              <a:t>Salud</a:t>
            </a:r>
            <a:r>
              <a:rPr lang="en-US" sz="500" b="0" i="0" u="none" strike="noStrike" dirty="0">
                <a:solidFill>
                  <a:srgbClr val="000000"/>
                </a:solidFill>
                <a:effectLst/>
                <a:latin typeface="Times New Roman" panose="02020603050405020304" pitchFamily="18" charset="0"/>
              </a:rPr>
              <a:t> Mental, vol. 43, no. 1, Jan. 2020, pp. 43–53. EBSCOhost, </a:t>
            </a:r>
            <a:r>
              <a:rPr lang="en-US" sz="500" b="0" i="0" u="sng" strike="noStrike" dirty="0">
                <a:solidFill>
                  <a:srgbClr val="1155CC"/>
                </a:solidFill>
                <a:effectLst/>
                <a:latin typeface="Times New Roman" panose="02020603050405020304" pitchFamily="18" charset="0"/>
                <a:hlinkClick r:id="rId6"/>
              </a:rPr>
              <a:t>https://doi.org/10.17711/SM.0185-3325.2020.007</a:t>
            </a:r>
            <a:r>
              <a:rPr lang="en-US" sz="500" b="0" i="0" u="none" strike="noStrike" dirty="0">
                <a:solidFill>
                  <a:srgbClr val="000000"/>
                </a:solidFill>
                <a:effectLst/>
                <a:latin typeface="Times New Roman" panose="02020603050405020304" pitchFamily="18" charset="0"/>
              </a:rPr>
              <a:t>.</a:t>
            </a:r>
            <a:endParaRPr lang="en-US" sz="500" b="0" dirty="0">
              <a:effectLst/>
            </a:endParaRPr>
          </a:p>
          <a:p>
            <a:pPr indent="-548640" rtl="0">
              <a:spcBef>
                <a:spcPts val="0"/>
              </a:spcBef>
              <a:spcAft>
                <a:spcPts val="0"/>
              </a:spcAft>
            </a:pPr>
            <a:endParaRPr lang="en-US" sz="500" b="0" dirty="0">
              <a:solidFill>
                <a:srgbClr val="000000"/>
              </a:solidFill>
              <a:effectLst/>
              <a:latin typeface="Times New Roman" panose="02020603050405020304" pitchFamily="18" charset="0"/>
            </a:endParaRPr>
          </a:p>
          <a:p>
            <a:pPr indent="-548640" rtl="0">
              <a:spcBef>
                <a:spcPts val="0"/>
              </a:spcBef>
              <a:spcAft>
                <a:spcPts val="0"/>
              </a:spcAft>
            </a:pPr>
            <a:r>
              <a:rPr lang="en-US" sz="500" b="0" i="0" u="none" strike="noStrike" dirty="0" err="1">
                <a:solidFill>
                  <a:srgbClr val="000000"/>
                </a:solidFill>
                <a:effectLst/>
                <a:latin typeface="Times New Roman" panose="02020603050405020304" pitchFamily="18" charset="0"/>
              </a:rPr>
              <a:t>Guennoun</a:t>
            </a:r>
            <a:r>
              <a:rPr lang="en-US" sz="500" b="0" i="0" u="none" strike="noStrike" dirty="0">
                <a:solidFill>
                  <a:srgbClr val="000000"/>
                </a:solidFill>
                <a:effectLst/>
                <a:latin typeface="Times New Roman" panose="02020603050405020304" pitchFamily="18" charset="0"/>
              </a:rPr>
              <a:t>, </a:t>
            </a:r>
            <a:r>
              <a:rPr lang="en-US" sz="500" b="0" i="0" u="none" strike="noStrike" dirty="0" err="1">
                <a:solidFill>
                  <a:srgbClr val="000000"/>
                </a:solidFill>
                <a:effectLst/>
                <a:latin typeface="Times New Roman" panose="02020603050405020304" pitchFamily="18" charset="0"/>
              </a:rPr>
              <a:t>Rachida</a:t>
            </a:r>
            <a:r>
              <a:rPr lang="en-US" sz="500" b="0" i="0" u="none" strike="noStrike" dirty="0">
                <a:solidFill>
                  <a:srgbClr val="000000"/>
                </a:solidFill>
                <a:effectLst/>
                <a:latin typeface="Times New Roman" panose="02020603050405020304" pitchFamily="18" charset="0"/>
              </a:rPr>
              <a:t>. “Progesterone in the Brain: Hormone, </a:t>
            </a:r>
            <a:r>
              <a:rPr lang="en-US" sz="500" b="0" i="0" u="none" strike="noStrike" dirty="0" err="1">
                <a:solidFill>
                  <a:srgbClr val="000000"/>
                </a:solidFill>
                <a:effectLst/>
                <a:latin typeface="Times New Roman" panose="02020603050405020304" pitchFamily="18" charset="0"/>
              </a:rPr>
              <a:t>Neurosteroid</a:t>
            </a:r>
            <a:r>
              <a:rPr lang="en-US" sz="500" b="0" i="0" u="none" strike="noStrike" dirty="0">
                <a:solidFill>
                  <a:srgbClr val="000000"/>
                </a:solidFill>
                <a:effectLst/>
                <a:latin typeface="Times New Roman" panose="02020603050405020304" pitchFamily="18" charset="0"/>
              </a:rPr>
              <a:t> and Neuroprotectant.” International Journal of Molecular Sciences, vol. 21, no. 15, July 2020. EBSCOhost, </a:t>
            </a:r>
            <a:r>
              <a:rPr lang="en-US" sz="500" b="0" i="0" u="sng" strike="noStrike" dirty="0">
                <a:solidFill>
                  <a:srgbClr val="1155CC"/>
                </a:solidFill>
                <a:effectLst/>
                <a:latin typeface="Times New Roman" panose="02020603050405020304" pitchFamily="18" charset="0"/>
                <a:hlinkClick r:id="rId7"/>
              </a:rPr>
              <a:t>https://doi.org/10.3390/ijms21155271</a:t>
            </a:r>
            <a:r>
              <a:rPr lang="en-US" sz="500" b="0" i="0" u="none" strike="noStrike" dirty="0">
                <a:solidFill>
                  <a:srgbClr val="000000"/>
                </a:solidFill>
                <a:effectLst/>
                <a:latin typeface="Times New Roman" panose="02020603050405020304" pitchFamily="18" charset="0"/>
              </a:rPr>
              <a:t>.</a:t>
            </a:r>
            <a:endParaRPr lang="en-US" sz="500" b="0" dirty="0">
              <a:effectLst/>
            </a:endParaRPr>
          </a:p>
          <a:p>
            <a:pPr indent="-548640" rtl="0">
              <a:spcBef>
                <a:spcPts val="0"/>
              </a:spcBef>
              <a:spcAft>
                <a:spcPts val="0"/>
              </a:spcAft>
            </a:pPr>
            <a:br>
              <a:rPr lang="en-US" sz="500" b="0" dirty="0">
                <a:effectLst/>
              </a:rPr>
            </a:br>
            <a:r>
              <a:rPr lang="en-US" sz="500" b="0" i="0" u="none" strike="noStrike" dirty="0">
                <a:solidFill>
                  <a:srgbClr val="000000"/>
                </a:solidFill>
                <a:effectLst/>
                <a:latin typeface="Times New Roman" panose="02020603050405020304" pitchFamily="18" charset="0"/>
              </a:rPr>
              <a:t>“Hormone Balancing for Young Women.” Hormone Balancing for Young Women – OC Integrative Medicine, </a:t>
            </a:r>
            <a:r>
              <a:rPr lang="en-US" sz="500" b="0" i="0" u="sng" strike="noStrike" dirty="0">
                <a:solidFill>
                  <a:srgbClr val="1155CC"/>
                </a:solidFill>
                <a:effectLst/>
                <a:latin typeface="Times New Roman" panose="02020603050405020304" pitchFamily="18" charset="0"/>
                <a:hlinkClick r:id="rId8"/>
              </a:rPr>
              <a:t>https://oc-integrative-medicine.com/hormone-balancing-for-young-women/</a:t>
            </a:r>
            <a:r>
              <a:rPr lang="en-US" sz="500" b="0" i="0" u="none" strike="noStrike" dirty="0">
                <a:solidFill>
                  <a:srgbClr val="000000"/>
                </a:solidFill>
                <a:effectLst/>
                <a:latin typeface="Times New Roman" panose="02020603050405020304" pitchFamily="18" charset="0"/>
              </a:rPr>
              <a:t> </a:t>
            </a:r>
            <a:endParaRPr lang="en-US" sz="500" b="0" dirty="0">
              <a:effectLst/>
            </a:endParaRPr>
          </a:p>
          <a:p>
            <a:pPr indent="-548640" rtl="0">
              <a:spcBef>
                <a:spcPts val="0"/>
              </a:spcBef>
              <a:spcAft>
                <a:spcPts val="0"/>
              </a:spcAft>
            </a:pPr>
            <a:br>
              <a:rPr lang="en-US" sz="500" b="0" dirty="0">
                <a:effectLst/>
              </a:rPr>
            </a:br>
            <a:r>
              <a:rPr lang="en-US" sz="500" b="0" i="0" u="none" strike="noStrike" dirty="0">
                <a:solidFill>
                  <a:srgbClr val="000000"/>
                </a:solidFill>
                <a:effectLst/>
                <a:latin typeface="Times New Roman" panose="02020603050405020304" pitchFamily="18" charset="0"/>
              </a:rPr>
              <a:t>Nouri, Ali, et al. “Progesterone Exerts Antidepressant-like Effect in a Mouse Model of Maternal Separation Stress through Mitigation of Neuroinflammatory Response and Oxidative Stress.” Pharmaceutical Biology, vol. 58, no. 1, Dec. 2020, pp. 64–71. EBSCOhost, </a:t>
            </a:r>
            <a:r>
              <a:rPr lang="en-US" sz="500" b="0" i="0" u="sng" strike="noStrike" dirty="0">
                <a:solidFill>
                  <a:srgbClr val="1155CC"/>
                </a:solidFill>
                <a:effectLst/>
                <a:latin typeface="Times New Roman" panose="02020603050405020304" pitchFamily="18" charset="0"/>
                <a:hlinkClick r:id="rId9"/>
              </a:rPr>
              <a:t>https://doi.org/10.1080/13880209.2019.1702704</a:t>
            </a:r>
            <a:r>
              <a:rPr lang="en-US" sz="500" b="0" i="0" u="none" strike="noStrike" dirty="0">
                <a:solidFill>
                  <a:srgbClr val="000000"/>
                </a:solidFill>
                <a:effectLst/>
                <a:latin typeface="Times New Roman" panose="02020603050405020304" pitchFamily="18" charset="0"/>
              </a:rPr>
              <a:t>.</a:t>
            </a:r>
            <a:endParaRPr lang="en-US" sz="500" b="0" dirty="0">
              <a:effectLst/>
            </a:endParaRPr>
          </a:p>
          <a:p>
            <a:pPr indent="-548640" rtl="0">
              <a:spcBef>
                <a:spcPts val="0"/>
              </a:spcBef>
              <a:spcAft>
                <a:spcPts val="0"/>
              </a:spcAft>
            </a:pPr>
            <a:br>
              <a:rPr lang="en-US" sz="500" b="0" dirty="0">
                <a:effectLst/>
              </a:rPr>
            </a:br>
            <a:r>
              <a:rPr lang="en-US" sz="500" b="0" i="0" u="none" strike="noStrike" dirty="0">
                <a:solidFill>
                  <a:srgbClr val="000000"/>
                </a:solidFill>
                <a:effectLst/>
                <a:latin typeface="Times New Roman" panose="02020603050405020304" pitchFamily="18" charset="0"/>
              </a:rPr>
              <a:t>Shen, Yu‐</a:t>
            </a:r>
            <a:r>
              <a:rPr lang="en-US" sz="500" b="0" i="0" u="none" strike="noStrike" dirty="0" err="1">
                <a:solidFill>
                  <a:srgbClr val="000000"/>
                </a:solidFill>
                <a:effectLst/>
                <a:latin typeface="Times New Roman" panose="02020603050405020304" pitchFamily="18" charset="0"/>
              </a:rPr>
              <a:t>Chih</a:t>
            </a:r>
            <a:r>
              <a:rPr lang="en-US" sz="500" b="0" i="0" u="none" strike="noStrike" dirty="0">
                <a:solidFill>
                  <a:srgbClr val="000000"/>
                </a:solidFill>
                <a:effectLst/>
                <a:latin typeface="Times New Roman" panose="02020603050405020304" pitchFamily="18" charset="0"/>
              </a:rPr>
              <a:t>, et al. “Association of Hysterectomy with Bipolar Disorder Risk: A Population-Based Cohort Study.” Depression &amp; Anxiety (1091-4269), vol. 36, no. 6, June 2019, pp. 543–51. EBSCOhost, </a:t>
            </a:r>
            <a:r>
              <a:rPr lang="en-US" sz="500" b="0" i="0" u="sng" strike="noStrike" dirty="0">
                <a:solidFill>
                  <a:srgbClr val="1155CC"/>
                </a:solidFill>
                <a:effectLst/>
                <a:latin typeface="Times New Roman" panose="02020603050405020304" pitchFamily="18" charset="0"/>
                <a:hlinkClick r:id="rId10"/>
              </a:rPr>
              <a:t>https://doi.org/10.1002/da.22904</a:t>
            </a:r>
            <a:r>
              <a:rPr lang="en-US" sz="500" b="0" i="0" u="none" strike="noStrike" dirty="0">
                <a:solidFill>
                  <a:srgbClr val="000000"/>
                </a:solidFill>
                <a:effectLst/>
                <a:latin typeface="Times New Roman" panose="02020603050405020304" pitchFamily="18" charset="0"/>
              </a:rPr>
              <a:t>.</a:t>
            </a:r>
            <a:endParaRPr lang="en-US" sz="500" b="0" dirty="0">
              <a:effectLst/>
            </a:endParaRPr>
          </a:p>
          <a:p>
            <a:pPr indent="-548640"/>
            <a:br>
              <a:rPr lang="en-US" sz="500" b="0" dirty="0">
                <a:effectLst/>
              </a:rPr>
            </a:br>
            <a:r>
              <a:rPr lang="en-US" sz="500" b="0" i="0" u="none" strike="noStrike" dirty="0">
                <a:solidFill>
                  <a:srgbClr val="000000"/>
                </a:solidFill>
                <a:effectLst/>
                <a:latin typeface="Times New Roman" panose="02020603050405020304" pitchFamily="18" charset="0"/>
              </a:rPr>
              <a:t>R. </a:t>
            </a:r>
            <a:r>
              <a:rPr lang="en-US" sz="500" b="0" i="0" u="none" strike="noStrike" dirty="0" err="1">
                <a:solidFill>
                  <a:srgbClr val="000000"/>
                </a:solidFill>
                <a:effectLst/>
                <a:latin typeface="Times New Roman" panose="02020603050405020304" pitchFamily="18" charset="0"/>
              </a:rPr>
              <a:t>Guennoun</a:t>
            </a:r>
            <a:r>
              <a:rPr lang="en-US" sz="500" b="0" i="0" u="none" strike="noStrike" dirty="0">
                <a:solidFill>
                  <a:srgbClr val="000000"/>
                </a:solidFill>
                <a:effectLst/>
                <a:latin typeface="Times New Roman" panose="02020603050405020304" pitchFamily="18" charset="0"/>
              </a:rPr>
              <a:t>. “Progesterone in the Brain: Hormone, </a:t>
            </a:r>
            <a:r>
              <a:rPr lang="en-US" sz="500" b="0" i="0" u="none" strike="noStrike" dirty="0" err="1">
                <a:solidFill>
                  <a:srgbClr val="000000"/>
                </a:solidFill>
                <a:effectLst/>
                <a:latin typeface="Times New Roman" panose="02020603050405020304" pitchFamily="18" charset="0"/>
              </a:rPr>
              <a:t>Neurosteroid</a:t>
            </a:r>
            <a:r>
              <a:rPr lang="en-US" sz="500" b="0" i="0" u="none" strike="noStrike" dirty="0">
                <a:solidFill>
                  <a:srgbClr val="000000"/>
                </a:solidFill>
                <a:effectLst/>
                <a:latin typeface="Times New Roman" panose="02020603050405020304" pitchFamily="18" charset="0"/>
              </a:rPr>
              <a:t> and Neuroprotectant.” International Journal of Molecular Sciences, U.S. National Library of Medicine, </a:t>
            </a:r>
            <a:r>
              <a:rPr lang="en-US" sz="500" b="0" i="0" u="sng" strike="noStrike" dirty="0">
                <a:solidFill>
                  <a:srgbClr val="1155CC"/>
                </a:solidFill>
                <a:effectLst/>
                <a:latin typeface="Times New Roman" panose="02020603050405020304" pitchFamily="18" charset="0"/>
                <a:hlinkClick r:id="rId11"/>
              </a:rPr>
              <a:t>https://pubmed.ncbi.nlm.nih.gov/32722286/</a:t>
            </a:r>
            <a:r>
              <a:rPr lang="en-US" sz="500" b="0" i="0" u="none" strike="noStrike" dirty="0">
                <a:solidFill>
                  <a:srgbClr val="000000"/>
                </a:solidFill>
                <a:effectLst/>
                <a:latin typeface="Times New Roman" panose="02020603050405020304" pitchFamily="18" charset="0"/>
              </a:rPr>
              <a:t> </a:t>
            </a:r>
            <a:endParaRPr lang="en-US" sz="500" dirty="0"/>
          </a:p>
        </p:txBody>
      </p:sp>
      <p:sp>
        <p:nvSpPr>
          <p:cNvPr id="23" name="Rectangle 22">
            <a:extLst>
              <a:ext uri="{FF2B5EF4-FFF2-40B4-BE49-F238E27FC236}">
                <a16:creationId xmlns:a16="http://schemas.microsoft.com/office/drawing/2014/main" id="{9D08DD63-63F5-472A-95B7-F63D6170D9EC}"/>
              </a:ext>
            </a:extLst>
          </p:cNvPr>
          <p:cNvSpPr/>
          <p:nvPr/>
        </p:nvSpPr>
        <p:spPr>
          <a:xfrm>
            <a:off x="3773262" y="9135763"/>
            <a:ext cx="2965675" cy="499463"/>
          </a:xfrm>
          <a:prstGeom prst="rect">
            <a:avLst/>
          </a:prstGeom>
          <a:ln>
            <a:solidFill>
              <a:srgbClr val="7DE3DC"/>
            </a:solidFill>
          </a:ln>
        </p:spPr>
        <p:style>
          <a:lnRef idx="2">
            <a:schemeClr val="accent6"/>
          </a:lnRef>
          <a:fillRef idx="1">
            <a:schemeClr val="lt1"/>
          </a:fillRef>
          <a:effectRef idx="0">
            <a:schemeClr val="accent6"/>
          </a:effectRef>
          <a:fontRef idx="minor">
            <a:schemeClr val="dk1"/>
          </a:fontRef>
        </p:style>
        <p:txBody>
          <a:bodyPr rtlCol="0" anchor="ctr"/>
          <a:lstStyle/>
          <a:p>
            <a:pPr algn="ctr" rtl="0">
              <a:spcBef>
                <a:spcPts val="0"/>
              </a:spcBef>
              <a:spcAft>
                <a:spcPts val="0"/>
              </a:spcAft>
            </a:pPr>
            <a:r>
              <a:rPr lang="en-US" sz="800" b="0" i="0" u="none" strike="noStrike" dirty="0">
                <a:solidFill>
                  <a:srgbClr val="272727"/>
                </a:solidFill>
                <a:effectLst/>
                <a:latin typeface="Times New Roman" panose="02020603050405020304" pitchFamily="18" charset="0"/>
                <a:cs typeface="Times New Roman" panose="02020603050405020304" pitchFamily="18" charset="0"/>
              </a:rPr>
              <a:t>Thank you do Dr. Zhou for being a mentor in this process. </a:t>
            </a:r>
            <a:endParaRPr lang="en-US" sz="800" b="0" dirty="0">
              <a:effectLst/>
              <a:latin typeface="Times New Roman" panose="02020603050405020304" pitchFamily="18" charset="0"/>
              <a:cs typeface="Times New Roman" panose="02020603050405020304" pitchFamily="18" charset="0"/>
            </a:endParaRPr>
          </a:p>
          <a:p>
            <a:pPr algn="ctr" rtl="0">
              <a:spcBef>
                <a:spcPts val="0"/>
              </a:spcBef>
              <a:spcAft>
                <a:spcPts val="0"/>
              </a:spcAft>
            </a:pPr>
            <a:r>
              <a:rPr lang="en-US" sz="800" b="0" i="0" u="none" strike="noStrike" dirty="0">
                <a:solidFill>
                  <a:srgbClr val="272727"/>
                </a:solidFill>
                <a:effectLst/>
                <a:latin typeface="Times New Roman" panose="02020603050405020304" pitchFamily="18" charset="0"/>
                <a:cs typeface="Times New Roman" panose="02020603050405020304" pitchFamily="18" charset="0"/>
              </a:rPr>
              <a:t>Thank you for the women who will be surveyed. </a:t>
            </a:r>
            <a:endParaRPr lang="en-US" sz="800" b="0" dirty="0">
              <a:effectLst/>
              <a:latin typeface="Times New Roman" panose="02020603050405020304" pitchFamily="18" charset="0"/>
              <a:cs typeface="Times New Roman" panose="02020603050405020304" pitchFamily="18" charset="0"/>
            </a:endParaRPr>
          </a:p>
          <a:p>
            <a:pPr algn="ctr" rtl="0">
              <a:spcBef>
                <a:spcPts val="0"/>
              </a:spcBef>
              <a:spcAft>
                <a:spcPts val="0"/>
              </a:spcAft>
            </a:pPr>
            <a:r>
              <a:rPr lang="en-US" sz="800" b="0" i="0" u="none" strike="noStrike" dirty="0">
                <a:solidFill>
                  <a:srgbClr val="272727"/>
                </a:solidFill>
                <a:effectLst/>
                <a:latin typeface="Times New Roman" panose="02020603050405020304" pitchFamily="18" charset="0"/>
                <a:cs typeface="Times New Roman" panose="02020603050405020304" pitchFamily="18" charset="0"/>
              </a:rPr>
              <a:t>Thank you to you all for listening!</a:t>
            </a:r>
            <a:br>
              <a:rPr lang="en-US" sz="800" dirty="0">
                <a:latin typeface="Times New Roman" panose="02020603050405020304" pitchFamily="18" charset="0"/>
                <a:cs typeface="Times New Roman" panose="02020603050405020304" pitchFamily="18" charset="0"/>
              </a:rPr>
            </a:br>
            <a:endParaRPr lang="en-US" sz="800" dirty="0">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3418A363-D5CF-4331-BA3D-A344E7929B9A}"/>
              </a:ext>
            </a:extLst>
          </p:cNvPr>
          <p:cNvSpPr/>
          <p:nvPr/>
        </p:nvSpPr>
        <p:spPr>
          <a:xfrm>
            <a:off x="141820" y="794838"/>
            <a:ext cx="2743200" cy="269354"/>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Abstract</a:t>
            </a:r>
          </a:p>
        </p:txBody>
      </p:sp>
      <p:sp>
        <p:nvSpPr>
          <p:cNvPr id="29" name="Rectangle 28">
            <a:extLst>
              <a:ext uri="{FF2B5EF4-FFF2-40B4-BE49-F238E27FC236}">
                <a16:creationId xmlns:a16="http://schemas.microsoft.com/office/drawing/2014/main" id="{B6759012-D384-4444-8615-67EA0296C565}"/>
              </a:ext>
            </a:extLst>
          </p:cNvPr>
          <p:cNvSpPr/>
          <p:nvPr/>
        </p:nvSpPr>
        <p:spPr>
          <a:xfrm>
            <a:off x="119065" y="1098057"/>
            <a:ext cx="2836907" cy="3545441"/>
          </a:xfrm>
          <a:prstGeom prst="rect">
            <a:avLst/>
          </a:prstGeom>
          <a:ln>
            <a:solidFill>
              <a:srgbClr val="7DE3DC"/>
            </a:solidFill>
          </a:ln>
        </p:spPr>
        <p:style>
          <a:lnRef idx="2">
            <a:schemeClr val="accent6"/>
          </a:lnRef>
          <a:fillRef idx="1">
            <a:schemeClr val="lt1"/>
          </a:fillRef>
          <a:effectRef idx="0">
            <a:schemeClr val="accent6"/>
          </a:effectRef>
          <a:fontRef idx="minor">
            <a:schemeClr val="dk1"/>
          </a:fontRef>
        </p:style>
        <p:txBody>
          <a:bodyPr rtlCol="0" anchor="ctr"/>
          <a:lstStyle/>
          <a:p>
            <a:pPr rtl="0">
              <a:spcBef>
                <a:spcPts val="1200"/>
              </a:spcBef>
              <a:spcAft>
                <a:spcPts val="1200"/>
              </a:spcAft>
            </a:pPr>
            <a:endParaRPr lang="en-US" sz="800" b="0" i="0" u="none" strike="noStrike" dirty="0">
              <a:solidFill>
                <a:srgbClr val="000000"/>
              </a:solidFill>
              <a:effectLst/>
              <a:latin typeface="Times New Roman" panose="02020603050405020304" pitchFamily="18" charset="0"/>
            </a:endParaRPr>
          </a:p>
          <a:p>
            <a:pPr rtl="0">
              <a:spcBef>
                <a:spcPts val="1200"/>
              </a:spcBef>
              <a:spcAft>
                <a:spcPts val="1200"/>
              </a:spcAft>
            </a:pPr>
            <a:r>
              <a:rPr lang="en-US" sz="800" b="0" i="0" u="none" strike="noStrike" dirty="0">
                <a:solidFill>
                  <a:srgbClr val="000000"/>
                </a:solidFill>
                <a:effectLst/>
                <a:latin typeface="Times New Roman" panose="02020603050405020304" pitchFamily="18" charset="0"/>
              </a:rPr>
              <a:t>Progestin, a synthetic form of progesterone, is the common chemical component in birth control pills. Each brand of birth control may contain different concentrations of progestin which affect the progesterone level within the body. This leads to hormonal imbalance by replacing the natural form of progesterone because the receptors bind to the progestin chemical, instead of the progesterone. In our study, we will examine the affect of progestin on anxiety levels in women. Anxiety is a mental illness characterized by increased heart rate, excessive worrying, and trembling. We hypothesize that the women in the study who are taking the combination pill form of birth control will have higher levels of anxiety due to increased levels of progestin. We will be conducting a pilot, longitudinal study on 100 women over 5 years. These women will be the age of 18-30, not pregnant, </a:t>
            </a:r>
            <a:r>
              <a:rPr lang="en-US" sz="800" b="0" i="0" u="none" strike="noStrike">
                <a:solidFill>
                  <a:srgbClr val="000000"/>
                </a:solidFill>
                <a:effectLst/>
                <a:latin typeface="Times New Roman" panose="02020603050405020304" pitchFamily="18" charset="0"/>
              </a:rPr>
              <a:t>and have </a:t>
            </a:r>
            <a:r>
              <a:rPr lang="en-US" sz="800" b="0" i="0" u="none" strike="noStrike" dirty="0">
                <a:solidFill>
                  <a:srgbClr val="000000"/>
                </a:solidFill>
                <a:effectLst/>
                <a:latin typeface="Times New Roman" panose="02020603050405020304" pitchFamily="18" charset="0"/>
              </a:rPr>
              <a:t>non-interfering medical or familial history. </a:t>
            </a:r>
            <a:r>
              <a:rPr lang="en-US" sz="800" dirty="0">
                <a:solidFill>
                  <a:srgbClr val="000000"/>
                </a:solidFill>
                <a:latin typeface="Times New Roman" panose="02020603050405020304" pitchFamily="18" charset="0"/>
              </a:rPr>
              <a:t>50</a:t>
            </a:r>
            <a:r>
              <a:rPr lang="en-US" sz="800" b="0" i="0" u="none" strike="noStrike" dirty="0">
                <a:solidFill>
                  <a:srgbClr val="000000"/>
                </a:solidFill>
                <a:effectLst/>
                <a:latin typeface="Times New Roman" panose="02020603050405020304" pitchFamily="18" charset="0"/>
              </a:rPr>
              <a:t> of the women will be on the combination pill form of birth control for at least 6 months and 50 of the women will be not taking birth control at the time of the study. We will begin by doing an intake on each woman that assesses their medical history, race, age, pregnancy history, trauma, and anxiety risk factors. We plan on surveying and conducting a blood test on each woman once every </a:t>
            </a:r>
            <a:r>
              <a:rPr lang="en-US" sz="800" dirty="0">
                <a:solidFill>
                  <a:srgbClr val="000000"/>
                </a:solidFill>
                <a:latin typeface="Times New Roman" panose="02020603050405020304" pitchFamily="18" charset="0"/>
              </a:rPr>
              <a:t>3 </a:t>
            </a:r>
            <a:r>
              <a:rPr lang="en-US" sz="800" b="0" i="0" u="none" strike="noStrike" dirty="0">
                <a:solidFill>
                  <a:srgbClr val="000000"/>
                </a:solidFill>
                <a:effectLst/>
                <a:latin typeface="Times New Roman" panose="02020603050405020304" pitchFamily="18" charset="0"/>
              </a:rPr>
              <a:t>months for the span of 5 years. The survey will assess overall anxiety levels on a scale from 0-3. Reported high levels of anxiety and the severity of mental illness across the population, specifically in young women, is rising significantly. This study will help discern the extent of synthetically induced hormones on mental illness and provide insight that can ideally be used in future studies to take preventative measures. </a:t>
            </a:r>
            <a:endParaRPr lang="en-US" sz="800" b="0" dirty="0">
              <a:effectLst/>
            </a:endParaRPr>
          </a:p>
          <a:p>
            <a:br>
              <a:rPr lang="en-US" sz="1000" dirty="0"/>
            </a:br>
            <a:endParaRPr lang="en-US" sz="1000" dirty="0">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3C02F4B0-802F-4E9D-9847-483866525816}"/>
              </a:ext>
            </a:extLst>
          </p:cNvPr>
          <p:cNvSpPr/>
          <p:nvPr/>
        </p:nvSpPr>
        <p:spPr>
          <a:xfrm>
            <a:off x="3036390" y="809775"/>
            <a:ext cx="3705686" cy="250303"/>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Background and Significance</a:t>
            </a:r>
          </a:p>
        </p:txBody>
      </p:sp>
      <p:sp>
        <p:nvSpPr>
          <p:cNvPr id="33" name="Rectangle 32">
            <a:extLst>
              <a:ext uri="{FF2B5EF4-FFF2-40B4-BE49-F238E27FC236}">
                <a16:creationId xmlns:a16="http://schemas.microsoft.com/office/drawing/2014/main" id="{7722E552-45C9-4BE2-A3FC-149A28D7DB56}"/>
              </a:ext>
            </a:extLst>
          </p:cNvPr>
          <p:cNvSpPr/>
          <p:nvPr/>
        </p:nvSpPr>
        <p:spPr>
          <a:xfrm>
            <a:off x="1498561" y="4518347"/>
            <a:ext cx="3601968" cy="250303"/>
          </a:xfrm>
          <a:prstGeom prst="rect">
            <a:avLst/>
          </a:prstGeom>
          <a:solidFill>
            <a:srgbClr val="B7EF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Preliminary Studies</a:t>
            </a:r>
          </a:p>
        </p:txBody>
      </p:sp>
      <p:pic>
        <p:nvPicPr>
          <p:cNvPr id="5" name="Picture 5" descr="Chart, line chart&#10;&#10;Description automatically generated">
            <a:extLst>
              <a:ext uri="{FF2B5EF4-FFF2-40B4-BE49-F238E27FC236}">
                <a16:creationId xmlns:a16="http://schemas.microsoft.com/office/drawing/2014/main" id="{E3343B11-790C-65B2-4C3A-53485123DDCE}"/>
              </a:ext>
            </a:extLst>
          </p:cNvPr>
          <p:cNvPicPr>
            <a:picLocks noChangeAspect="1"/>
          </p:cNvPicPr>
          <p:nvPr/>
        </p:nvPicPr>
        <p:blipFill>
          <a:blip r:embed="rId12"/>
          <a:stretch>
            <a:fillRect/>
          </a:stretch>
        </p:blipFill>
        <p:spPr>
          <a:xfrm>
            <a:off x="1359435" y="7579104"/>
            <a:ext cx="2743200" cy="1195549"/>
          </a:xfrm>
          <a:prstGeom prst="rect">
            <a:avLst/>
          </a:prstGeom>
          <a:ln>
            <a:solidFill>
              <a:srgbClr val="7DE3DC"/>
            </a:solidFill>
          </a:ln>
        </p:spPr>
      </p:pic>
      <p:pic>
        <p:nvPicPr>
          <p:cNvPr id="6" name="Picture 8" descr="Chart, line chart&#10;&#10;Description automatically generated">
            <a:extLst>
              <a:ext uri="{FF2B5EF4-FFF2-40B4-BE49-F238E27FC236}">
                <a16:creationId xmlns:a16="http://schemas.microsoft.com/office/drawing/2014/main" id="{0D9736CC-0246-1907-90F1-D349C340D9B8}"/>
              </a:ext>
            </a:extLst>
          </p:cNvPr>
          <p:cNvPicPr>
            <a:picLocks noChangeAspect="1"/>
          </p:cNvPicPr>
          <p:nvPr/>
        </p:nvPicPr>
        <p:blipFill>
          <a:blip r:embed="rId13"/>
          <a:stretch>
            <a:fillRect/>
          </a:stretch>
        </p:blipFill>
        <p:spPr>
          <a:xfrm>
            <a:off x="4081077" y="7581893"/>
            <a:ext cx="2743200" cy="1189975"/>
          </a:xfrm>
          <a:prstGeom prst="rect">
            <a:avLst/>
          </a:prstGeom>
          <a:ln>
            <a:solidFill>
              <a:srgbClr val="7DE3DC"/>
            </a:solidFill>
          </a:ln>
        </p:spPr>
      </p:pic>
      <p:sp>
        <p:nvSpPr>
          <p:cNvPr id="9" name="TextBox 8">
            <a:extLst>
              <a:ext uri="{FF2B5EF4-FFF2-40B4-BE49-F238E27FC236}">
                <a16:creationId xmlns:a16="http://schemas.microsoft.com/office/drawing/2014/main" id="{82E4A6B9-8AA8-ABB7-F600-69E750307E34}"/>
              </a:ext>
            </a:extLst>
          </p:cNvPr>
          <p:cNvSpPr txBox="1"/>
          <p:nvPr/>
        </p:nvSpPr>
        <p:spPr>
          <a:xfrm>
            <a:off x="53148" y="7922879"/>
            <a:ext cx="1302444" cy="507831"/>
          </a:xfrm>
          <a:prstGeom prst="rect">
            <a:avLst/>
          </a:prstGeom>
          <a:noFill/>
          <a:ln>
            <a:solidFill>
              <a:srgbClr val="7DE3DC"/>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dirty="0">
                <a:latin typeface="Times New Roman"/>
                <a:cs typeface="Times New Roman"/>
              </a:rPr>
              <a:t>Natural hormone cycle vs. Hormone cycle on birth control</a:t>
            </a:r>
            <a:endParaRPr lang="en-US" sz="900">
              <a:latin typeface="Times New Roman"/>
              <a:cs typeface="Times New Roman"/>
            </a:endParaRPr>
          </a:p>
        </p:txBody>
      </p:sp>
      <p:sp>
        <p:nvSpPr>
          <p:cNvPr id="2" name="TextBox 1">
            <a:extLst>
              <a:ext uri="{FF2B5EF4-FFF2-40B4-BE49-F238E27FC236}">
                <a16:creationId xmlns:a16="http://schemas.microsoft.com/office/drawing/2014/main" id="{D80E0233-CA75-AA25-CF5E-BD55CECBC32D}"/>
              </a:ext>
            </a:extLst>
          </p:cNvPr>
          <p:cNvSpPr txBox="1"/>
          <p:nvPr/>
        </p:nvSpPr>
        <p:spPr>
          <a:xfrm>
            <a:off x="34520" y="4765637"/>
            <a:ext cx="6798856" cy="2800767"/>
          </a:xfrm>
          <a:prstGeom prst="rect">
            <a:avLst/>
          </a:prstGeom>
          <a:noFill/>
          <a:ln>
            <a:solidFill>
              <a:srgbClr val="7DE3DC"/>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latin typeface="Times New Roman"/>
                <a:ea typeface="+mn-lt"/>
                <a:cs typeface="+mn-lt"/>
              </a:rPr>
              <a:t>Although few studies demonstrate the effect of synthetically induced hormone changes on mental illness, specifically anxiety, prior research has been performed to understand the relationship between hormones and mental illness. Progesterone and estrogen have been hypothesized extensively to impact depression and anxiety in women. The concept of progesterone behaving as a neuroprotectant could exhibit great benefits towards a woman’s mental health. However, the addition of Progestin decreases naturally produced progesterone, limiting natural neuroprotection. Various research studies performed on mice have provided sufficient basis regarding the great impact on a woman’s mental health following alteration to their natural hormone levels. One such study found that </a:t>
            </a:r>
            <a:r>
              <a:rPr lang="en-US" sz="800" dirty="0" err="1">
                <a:latin typeface="Times New Roman"/>
                <a:ea typeface="+mn-lt"/>
                <a:cs typeface="+mn-lt"/>
              </a:rPr>
              <a:t>neurometabolites</a:t>
            </a:r>
            <a:r>
              <a:rPr lang="en-US" sz="800" dirty="0">
                <a:latin typeface="Times New Roman"/>
                <a:ea typeface="+mn-lt"/>
                <a:cs typeface="+mn-lt"/>
              </a:rPr>
              <a:t> produced from progesterone were influenced by traumatic brain injury (TBI). Progesterone treatment in TBI decreased edema, inflammation, BBB dysfunction, and promoted survival of neurons and recovery (</a:t>
            </a:r>
            <a:r>
              <a:rPr lang="en-US" sz="800" dirty="0" err="1">
                <a:latin typeface="Times New Roman"/>
                <a:ea typeface="+mn-lt"/>
                <a:cs typeface="+mn-lt"/>
              </a:rPr>
              <a:t>Guennoun</a:t>
            </a:r>
            <a:r>
              <a:rPr lang="en-US" sz="800" dirty="0">
                <a:latin typeface="Times New Roman"/>
                <a:ea typeface="+mn-lt"/>
                <a:cs typeface="+mn-lt"/>
              </a:rPr>
              <a:t>, 2020). The literature relating neurological benefits of progesterone during a compromised state of TBI again furthers our question of whether the protective effects can impact the psychological nature of the brain rather than just the physiological, as we know how interconnected the two are. Similarly, an experiment performed on mice to surgically induce menopause by ovariectomy demonstrated that low concentrations of steroid hormones produce anxiety- and depression-like behavior (Rodriguez-Landa, 2020). These findings align with previous ideas that progesterone steroid hormone can be protective against anxiety and depression and therefore the removal of this hormone will cause adverse effects. One test performed to evaluate depressive and anxious behavior was the forced swim test. This test was used to evaluate mobility and lethargy, immobility was a sign of depressive behavior. 8 weeks after the rat’s ovaries were removed, the forced swim test showed more immobility. Regarding our theory of synthetically altered hormones, it is also mentioned that surgical menopause compared to natural menopause has different symptom implications. Another study that evaluates the association of hysterectomy with bipolar disorder risk demonstrated multiple concepts consistent with our hypothesis (Shen et al., 2019). It was depicted that in women, periods of natural hormone decline, such as pre-menstruation, postpartum, and perimenopause, demonstrate comorbidity with mood disorders. Levels of estradiol and progesterone typically increase during pregnancy but during the postpartum period, hormone levels drop abruptly, which may increase depression. The steep decline in estradiol levels associated with menopause may change the levels of neurotransmitters related to bipolar disorder which demonstrates the relationship between hormones and the nervous system. In another experiment, mice were treated with progesterone for 14 days after being separated from their mothers in order to induce a stress response. Maternal separation (MS) caused depressive behavior in the mice. These mice were then treated with progesterone. When they were treated, their behavioral tests proved that they were no longer exhibiting depressive behaviors. Progesterone’s several functions, including neuroprotection and its behavior as a </a:t>
            </a:r>
            <a:r>
              <a:rPr lang="en-US" sz="800" dirty="0" err="1">
                <a:latin typeface="Times New Roman"/>
                <a:ea typeface="+mn-lt"/>
                <a:cs typeface="+mn-lt"/>
              </a:rPr>
              <a:t>neurosteroid</a:t>
            </a:r>
            <a:r>
              <a:rPr lang="en-US" sz="800" dirty="0">
                <a:latin typeface="Times New Roman"/>
                <a:ea typeface="+mn-lt"/>
                <a:cs typeface="+mn-lt"/>
              </a:rPr>
              <a:t> aiding in stress responses, is emphasized by this study as well as those above. </a:t>
            </a:r>
          </a:p>
        </p:txBody>
      </p:sp>
      <p:sp>
        <p:nvSpPr>
          <p:cNvPr id="19" name="Rectangle 18">
            <a:extLst>
              <a:ext uri="{FF2B5EF4-FFF2-40B4-BE49-F238E27FC236}">
                <a16:creationId xmlns:a16="http://schemas.microsoft.com/office/drawing/2014/main" id="{9F3E1D4A-65EF-FFDA-7D51-7603ADA7B2EE}"/>
              </a:ext>
            </a:extLst>
          </p:cNvPr>
          <p:cNvSpPr/>
          <p:nvPr/>
        </p:nvSpPr>
        <p:spPr>
          <a:xfrm>
            <a:off x="3048000" y="1075567"/>
            <a:ext cx="3690935" cy="3437612"/>
          </a:xfrm>
          <a:prstGeom prst="rect">
            <a:avLst/>
          </a:prstGeom>
          <a:ln>
            <a:solidFill>
              <a:srgbClr val="7DE3DC"/>
            </a:solidFill>
          </a:ln>
        </p:spPr>
        <p:style>
          <a:lnRef idx="2">
            <a:schemeClr val="accent6"/>
          </a:lnRef>
          <a:fillRef idx="1">
            <a:schemeClr val="lt1"/>
          </a:fillRef>
          <a:effectRef idx="0">
            <a:schemeClr val="accent6"/>
          </a:effectRef>
          <a:fontRef idx="minor">
            <a:schemeClr val="dk1"/>
          </a:fontRef>
        </p:style>
        <p:txBody>
          <a:bodyPr lIns="91440" tIns="45720" rIns="91440" bIns="45720" rtlCol="0" anchor="ctr"/>
          <a:lstStyle/>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endParaRPr lang="en-US" sz="800" dirty="0">
              <a:latin typeface="Times New Roman" panose="02020603050405020304" pitchFamily="18" charset="0"/>
              <a:ea typeface="+mn-lt"/>
              <a:cs typeface="Times New Roman" panose="02020603050405020304" pitchFamily="18" charset="0"/>
            </a:endParaRPr>
          </a:p>
          <a:p>
            <a:r>
              <a:rPr lang="en-US" sz="800" dirty="0">
                <a:latin typeface="Times New Roman" panose="02020603050405020304" pitchFamily="18" charset="0"/>
                <a:ea typeface="+mn-lt"/>
                <a:cs typeface="Times New Roman" panose="02020603050405020304" pitchFamily="18" charset="0"/>
              </a:rPr>
              <a:t>In </a:t>
            </a:r>
            <a:r>
              <a:rPr lang="en-US" sz="800" b="0" i="0" u="none" strike="noStrike" dirty="0">
                <a:effectLst/>
                <a:latin typeface="Times New Roman" panose="02020603050405020304" pitchFamily="18" charset="0"/>
                <a:ea typeface="+mn-lt"/>
                <a:cs typeface="Times New Roman" panose="02020603050405020304" pitchFamily="18" charset="0"/>
              </a:rPr>
              <a:t>a </a:t>
            </a:r>
            <a:r>
              <a:rPr lang="en-US" sz="800" dirty="0">
                <a:latin typeface="Times New Roman" panose="02020603050405020304" pitchFamily="18" charset="0"/>
                <a:ea typeface="+mn-lt"/>
                <a:cs typeface="Times New Roman" panose="02020603050405020304" pitchFamily="18" charset="0"/>
              </a:rPr>
              <a:t>female</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progesterone </a:t>
            </a:r>
            <a:r>
              <a:rPr lang="en-US" sz="800" b="0" i="0" u="none" strike="noStrike" dirty="0">
                <a:effectLst/>
                <a:latin typeface="Times New Roman" panose="02020603050405020304" pitchFamily="18" charset="0"/>
                <a:ea typeface="+mn-lt"/>
                <a:cs typeface="Times New Roman" panose="02020603050405020304" pitchFamily="18" charset="0"/>
              </a:rPr>
              <a:t>is </a:t>
            </a:r>
            <a:r>
              <a:rPr lang="en-US" sz="800" dirty="0">
                <a:latin typeface="Times New Roman" panose="02020603050405020304" pitchFamily="18" charset="0"/>
                <a:ea typeface="+mn-lt"/>
                <a:cs typeface="Times New Roman" panose="02020603050405020304" pitchFamily="18" charset="0"/>
              </a:rPr>
              <a:t>synthesized and secreted in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ovaries, specifically the corpus luteum</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To initiate the process, the FSH and LH are released from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pituitary gland, where they are then secreted into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bloodstream for travel </a:t>
            </a:r>
            <a:r>
              <a:rPr lang="en-US" sz="800" b="0" i="0" u="none" strike="noStrike" dirty="0">
                <a:effectLst/>
                <a:latin typeface="Times New Roman" panose="02020603050405020304" pitchFamily="18" charset="0"/>
                <a:ea typeface="+mn-lt"/>
                <a:cs typeface="Times New Roman" panose="02020603050405020304" pitchFamily="18" charset="0"/>
              </a:rPr>
              <a:t>to the </a:t>
            </a:r>
            <a:r>
              <a:rPr lang="en-US" sz="800" dirty="0">
                <a:latin typeface="Times New Roman" panose="02020603050405020304" pitchFamily="18" charset="0"/>
                <a:ea typeface="+mn-lt"/>
                <a:cs typeface="Times New Roman" panose="02020603050405020304" pitchFamily="18" charset="0"/>
              </a:rPr>
              <a:t>corpus luteum. Within the corpus luteum, there are two cells known as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theca and granulosa cells. Since each of these cells contain LH, FSH, and LDL </a:t>
            </a:r>
            <a:r>
              <a:rPr lang="en-US" sz="800" b="0" i="0" u="none" strike="noStrike" dirty="0">
                <a:effectLst/>
                <a:latin typeface="Times New Roman" panose="02020603050405020304" pitchFamily="18" charset="0"/>
                <a:ea typeface="+mn-lt"/>
                <a:cs typeface="Times New Roman" panose="02020603050405020304" pitchFamily="18" charset="0"/>
              </a:rPr>
              <a:t>receptors</a:t>
            </a:r>
            <a:r>
              <a:rPr lang="en-US" sz="800" dirty="0">
                <a:latin typeface="Times New Roman" panose="02020603050405020304" pitchFamily="18" charset="0"/>
                <a:ea typeface="+mn-lt"/>
                <a:cs typeface="Times New Roman" panose="02020603050405020304" pitchFamily="18" charset="0"/>
              </a:rPr>
              <a:t>; the LH binds</a:t>
            </a:r>
            <a:r>
              <a:rPr lang="en-US" sz="800" b="0" i="0" u="none" strike="noStrike" dirty="0">
                <a:effectLst/>
                <a:latin typeface="Times New Roman" panose="02020603050405020304" pitchFamily="18" charset="0"/>
                <a:ea typeface="+mn-lt"/>
                <a:cs typeface="Times New Roman" panose="02020603050405020304" pitchFamily="18" charset="0"/>
              </a:rPr>
              <a:t> to the </a:t>
            </a:r>
            <a:r>
              <a:rPr lang="en-US" sz="800" dirty="0">
                <a:latin typeface="Times New Roman" panose="02020603050405020304" pitchFamily="18" charset="0"/>
                <a:ea typeface="+mn-lt"/>
                <a:cs typeface="Times New Roman" panose="02020603050405020304" pitchFamily="18" charset="0"/>
              </a:rPr>
              <a:t>theca cell receptor and the FSH binds 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granulosa cell receptor</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Once the Theca cell accepts the LH via receptors</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this connection allows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cell to increase its absorption </a:t>
            </a:r>
            <a:r>
              <a:rPr lang="en-US" sz="800" b="0" i="0" u="none" strike="noStrike" dirty="0">
                <a:effectLst/>
                <a:latin typeface="Times New Roman" panose="02020603050405020304" pitchFamily="18" charset="0"/>
                <a:ea typeface="+mn-lt"/>
                <a:cs typeface="Times New Roman" panose="02020603050405020304" pitchFamily="18" charset="0"/>
              </a:rPr>
              <a:t>of </a:t>
            </a:r>
            <a:r>
              <a:rPr lang="en-US" sz="800" dirty="0">
                <a:latin typeface="Times New Roman" panose="02020603050405020304" pitchFamily="18" charset="0"/>
                <a:ea typeface="+mn-lt"/>
                <a:cs typeface="Times New Roman" panose="02020603050405020304" pitchFamily="18" charset="0"/>
              </a:rPr>
              <a:t>LDL cholesterol</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With </a:t>
            </a:r>
            <a:r>
              <a:rPr lang="en-US" sz="800" b="0" i="0" u="none" strike="noStrike" dirty="0">
                <a:effectLst/>
                <a:latin typeface="Times New Roman" panose="02020603050405020304" pitchFamily="18" charset="0"/>
                <a:ea typeface="+mn-lt"/>
                <a:cs typeface="Times New Roman" panose="02020603050405020304" pitchFamily="18" charset="0"/>
              </a:rPr>
              <a:t>a </a:t>
            </a:r>
            <a:r>
              <a:rPr lang="en-US" sz="800" dirty="0">
                <a:latin typeface="Times New Roman" panose="02020603050405020304" pitchFamily="18" charset="0"/>
                <a:ea typeface="+mn-lt"/>
                <a:cs typeface="Times New Roman" panose="02020603050405020304" pitchFamily="18" charset="0"/>
              </a:rPr>
              <a:t>high affinity</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the LDL cholesterol is excreted from the bloodstream</a:t>
            </a:r>
            <a:r>
              <a:rPr lang="en-US" sz="800" b="0" i="0" u="none" strike="noStrike" dirty="0">
                <a:effectLst/>
                <a:latin typeface="Times New Roman" panose="02020603050405020304" pitchFamily="18" charset="0"/>
                <a:ea typeface="+mn-lt"/>
                <a:cs typeface="Times New Roman" panose="02020603050405020304" pitchFamily="18" charset="0"/>
              </a:rPr>
              <a:t>, and </a:t>
            </a:r>
            <a:r>
              <a:rPr lang="en-US" sz="800" dirty="0">
                <a:latin typeface="Times New Roman" panose="02020603050405020304" pitchFamily="18" charset="0"/>
                <a:ea typeface="+mn-lt"/>
                <a:cs typeface="Times New Roman" panose="02020603050405020304" pitchFamily="18" charset="0"/>
              </a:rPr>
              <a:t>secreted into the theca cell</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At this point, the cholesterol is used to synthesize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steroid hormone, progesterone. Once enzymes act on progesterone,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enzymes </a:t>
            </a:r>
            <a:r>
              <a:rPr lang="en-US" sz="800" b="0" i="0" u="none" strike="noStrike" dirty="0">
                <a:effectLst/>
                <a:latin typeface="Times New Roman" panose="02020603050405020304" pitchFamily="18" charset="0"/>
                <a:ea typeface="+mn-lt"/>
                <a:cs typeface="Times New Roman" panose="02020603050405020304" pitchFamily="18" charset="0"/>
              </a:rPr>
              <a:t>are </a:t>
            </a:r>
            <a:r>
              <a:rPr lang="en-US" sz="800" dirty="0">
                <a:latin typeface="Times New Roman" panose="02020603050405020304" pitchFamily="18" charset="0"/>
                <a:ea typeface="+mn-lt"/>
                <a:cs typeface="Times New Roman" panose="02020603050405020304" pitchFamily="18" charset="0"/>
              </a:rPr>
              <a:t>used to create androgens. Since the theca cells lack the aromatase enzyme, the theca cells also lack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ability </a:t>
            </a:r>
            <a:r>
              <a:rPr lang="en-US" sz="800" b="0" i="0" u="none" strike="noStrike" dirty="0">
                <a:effectLst/>
                <a:latin typeface="Times New Roman" panose="02020603050405020304" pitchFamily="18" charset="0"/>
                <a:ea typeface="+mn-lt"/>
                <a:cs typeface="Times New Roman" panose="02020603050405020304" pitchFamily="18" charset="0"/>
              </a:rPr>
              <a:t>to </a:t>
            </a:r>
            <a:r>
              <a:rPr lang="en-US" sz="800" dirty="0">
                <a:latin typeface="Times New Roman" panose="02020603050405020304" pitchFamily="18" charset="0"/>
                <a:ea typeface="+mn-lt"/>
                <a:cs typeface="Times New Roman" panose="02020603050405020304" pitchFamily="18" charset="0"/>
              </a:rPr>
              <a:t>produce progesterone on its own</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As </a:t>
            </a:r>
            <a:r>
              <a:rPr lang="en-US" sz="800" b="0" i="0" u="none" strike="noStrike" dirty="0">
                <a:effectLst/>
                <a:latin typeface="Times New Roman" panose="02020603050405020304" pitchFamily="18" charset="0"/>
                <a:ea typeface="+mn-lt"/>
                <a:cs typeface="Times New Roman" panose="02020603050405020304" pitchFamily="18" charset="0"/>
              </a:rPr>
              <a:t>a </a:t>
            </a:r>
            <a:r>
              <a:rPr lang="en-US" sz="800" dirty="0">
                <a:latin typeface="Times New Roman" panose="02020603050405020304" pitchFamily="18" charset="0"/>
                <a:ea typeface="+mn-lt"/>
                <a:cs typeface="Times New Roman" panose="02020603050405020304" pitchFamily="18" charset="0"/>
              </a:rPr>
              <a:t>result</a:t>
            </a:r>
            <a:r>
              <a:rPr lang="en-US" sz="800" b="0" i="0" u="none" strike="noStrike" dirty="0">
                <a:effectLst/>
                <a:latin typeface="Times New Roman" panose="02020603050405020304" pitchFamily="18" charset="0"/>
                <a:ea typeface="+mn-lt"/>
                <a:cs typeface="Times New Roman" panose="02020603050405020304" pitchFamily="18" charset="0"/>
              </a:rPr>
              <a:t>, the </a:t>
            </a:r>
            <a:r>
              <a:rPr lang="en-US" sz="800" dirty="0">
                <a:latin typeface="Times New Roman" panose="02020603050405020304" pitchFamily="18" charset="0"/>
                <a:ea typeface="+mn-lt"/>
                <a:cs typeface="Times New Roman" panose="02020603050405020304" pitchFamily="18" charset="0"/>
              </a:rPr>
              <a:t>androgens diffuse through the basal membrane to the granulosa cell, where aromatase is present</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With the</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presence </a:t>
            </a:r>
            <a:r>
              <a:rPr lang="en-US" sz="800" b="0" i="0" u="none" strike="noStrike" dirty="0">
                <a:effectLst/>
                <a:latin typeface="Times New Roman" panose="02020603050405020304" pitchFamily="18" charset="0"/>
                <a:ea typeface="+mn-lt"/>
                <a:cs typeface="Times New Roman" panose="02020603050405020304" pitchFamily="18" charset="0"/>
              </a:rPr>
              <a:t>of </a:t>
            </a:r>
            <a:r>
              <a:rPr lang="en-US" sz="800" dirty="0">
                <a:latin typeface="Times New Roman" panose="02020603050405020304" pitchFamily="18" charset="0"/>
                <a:ea typeface="+mn-lt"/>
                <a:cs typeface="Times New Roman" panose="02020603050405020304" pitchFamily="18" charset="0"/>
              </a:rPr>
              <a:t>the enzyme aromatase</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the androgens are converted into estrogen. After the estrogen is released into the bloodstream</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ovulation occurs</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In ovulation,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corpus luteum develops, allowing a network </a:t>
            </a:r>
            <a:r>
              <a:rPr lang="en-US" sz="800" b="0" i="0" u="none" strike="noStrike" dirty="0">
                <a:effectLst/>
                <a:latin typeface="Times New Roman" panose="02020603050405020304" pitchFamily="18" charset="0"/>
                <a:ea typeface="+mn-lt"/>
                <a:cs typeface="Times New Roman" panose="02020603050405020304" pitchFamily="18" charset="0"/>
              </a:rPr>
              <a:t>of </a:t>
            </a:r>
            <a:r>
              <a:rPr lang="en-US" sz="800" dirty="0">
                <a:latin typeface="Times New Roman" panose="02020603050405020304" pitchFamily="18" charset="0"/>
                <a:ea typeface="+mn-lt"/>
                <a:cs typeface="Times New Roman" panose="02020603050405020304" pitchFamily="18" charset="0"/>
              </a:rPr>
              <a:t>cells to work together in order to form progesterone </a:t>
            </a:r>
            <a:r>
              <a:rPr lang="en-US" sz="800" b="0" i="0" u="none" strike="noStrike" dirty="0">
                <a:effectLst/>
                <a:latin typeface="Times New Roman" panose="02020603050405020304" pitchFamily="18" charset="0"/>
                <a:ea typeface="+mn-lt"/>
                <a:cs typeface="Times New Roman" panose="02020603050405020304" pitchFamily="18" charset="0"/>
              </a:rPr>
              <a:t>and </a:t>
            </a:r>
            <a:r>
              <a:rPr lang="en-US" sz="800" dirty="0">
                <a:latin typeface="Times New Roman" panose="02020603050405020304" pitchFamily="18" charset="0"/>
                <a:ea typeface="+mn-lt"/>
                <a:cs typeface="Times New Roman" panose="02020603050405020304" pitchFamily="18" charset="0"/>
              </a:rPr>
              <a:t>estrogen. During this phase, the pituitary gland releases an additional amount </a:t>
            </a:r>
            <a:r>
              <a:rPr lang="en-US" sz="800" b="0" i="0" u="none" strike="noStrike" dirty="0">
                <a:effectLst/>
                <a:latin typeface="Times New Roman" panose="02020603050405020304" pitchFamily="18" charset="0"/>
                <a:ea typeface="+mn-lt"/>
                <a:cs typeface="Times New Roman" panose="02020603050405020304" pitchFamily="18" charset="0"/>
              </a:rPr>
              <a:t>of </a:t>
            </a:r>
            <a:r>
              <a:rPr lang="en-US" sz="800" dirty="0">
                <a:latin typeface="Times New Roman" panose="02020603050405020304" pitchFamily="18" charset="0"/>
                <a:ea typeface="+mn-lt"/>
                <a:cs typeface="Times New Roman" panose="02020603050405020304" pitchFamily="18" charset="0"/>
              </a:rPr>
              <a:t>LH, which binds onto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granulosa cell receptor instead </a:t>
            </a:r>
            <a:r>
              <a:rPr lang="en-US" sz="800" b="0" i="0" u="none" strike="noStrike" dirty="0">
                <a:effectLst/>
                <a:latin typeface="Times New Roman" panose="02020603050405020304" pitchFamily="18" charset="0"/>
                <a:ea typeface="+mn-lt"/>
                <a:cs typeface="Times New Roman" panose="02020603050405020304" pitchFamily="18" charset="0"/>
              </a:rPr>
              <a:t>of the </a:t>
            </a:r>
            <a:r>
              <a:rPr lang="en-US" sz="800" dirty="0">
                <a:latin typeface="Times New Roman" panose="02020603050405020304" pitchFamily="18" charset="0"/>
                <a:ea typeface="+mn-lt"/>
                <a:cs typeface="Times New Roman" panose="02020603050405020304" pitchFamily="18" charset="0"/>
              </a:rPr>
              <a:t>theca cell receptor</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In order for this process to initiate</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the basal membrane is breached</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granting direct access from the </a:t>
            </a:r>
            <a:r>
              <a:rPr lang="en-US" sz="800" b="0" i="0" u="none" strike="noStrike" dirty="0">
                <a:effectLst/>
                <a:latin typeface="Times New Roman" panose="02020603050405020304" pitchFamily="18" charset="0"/>
                <a:ea typeface="+mn-lt"/>
                <a:cs typeface="Times New Roman" panose="02020603050405020304" pitchFamily="18" charset="0"/>
              </a:rPr>
              <a:t>blood </a:t>
            </a:r>
            <a:r>
              <a:rPr lang="en-US" sz="800" dirty="0">
                <a:latin typeface="Times New Roman" panose="02020603050405020304" pitchFamily="18" charset="0"/>
                <a:ea typeface="+mn-lt"/>
                <a:cs typeface="Times New Roman" panose="02020603050405020304" pitchFamily="18" charset="0"/>
              </a:rPr>
              <a:t>vessels 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granulosa cell</a:t>
            </a:r>
            <a:r>
              <a:rPr lang="en-US" sz="800" b="0" i="0" u="none" strike="noStrike" dirty="0">
                <a:effectLst/>
                <a:latin typeface="Times New Roman" panose="02020603050405020304" pitchFamily="18" charset="0"/>
                <a:ea typeface="+mn-lt"/>
                <a:cs typeface="Times New Roman" panose="02020603050405020304" pitchFamily="18" charset="0"/>
              </a:rPr>
              <a:t>.</a:t>
            </a:r>
            <a:r>
              <a:rPr lang="en-US" sz="800" dirty="0">
                <a:latin typeface="Times New Roman" panose="02020603050405020304" pitchFamily="18" charset="0"/>
                <a:ea typeface="+mn-lt"/>
                <a:cs typeface="Times New Roman" panose="02020603050405020304" pitchFamily="18" charset="0"/>
              </a:rPr>
              <a:t>  At this point, the LDL cholesterol is excreted</a:t>
            </a:r>
            <a:r>
              <a:rPr lang="en-US" sz="800" b="0" i="0" u="none" strike="noStrike" dirty="0">
                <a:effectLst/>
                <a:latin typeface="Times New Roman" panose="02020603050405020304" pitchFamily="18" charset="0"/>
                <a:ea typeface="+mn-lt"/>
                <a:cs typeface="Times New Roman" panose="02020603050405020304" pitchFamily="18" charset="0"/>
              </a:rPr>
              <a:t> from </a:t>
            </a:r>
            <a:r>
              <a:rPr lang="en-US" sz="800" dirty="0">
                <a:latin typeface="Times New Roman" panose="02020603050405020304" pitchFamily="18" charset="0"/>
                <a:ea typeface="+mn-lt"/>
                <a:cs typeface="Times New Roman" panose="02020603050405020304" pitchFamily="18" charset="0"/>
              </a:rPr>
              <a:t>the bloodstream, </a:t>
            </a:r>
            <a:r>
              <a:rPr lang="en-US" sz="800" b="0" i="0" u="none" strike="noStrike" dirty="0">
                <a:effectLst/>
                <a:latin typeface="Times New Roman" panose="02020603050405020304" pitchFamily="18" charset="0"/>
                <a:ea typeface="+mn-lt"/>
                <a:cs typeface="Times New Roman" panose="02020603050405020304" pitchFamily="18" charset="0"/>
              </a:rPr>
              <a:t>and </a:t>
            </a:r>
            <a:r>
              <a:rPr lang="en-US" sz="800" dirty="0">
                <a:latin typeface="Times New Roman" panose="02020603050405020304" pitchFamily="18" charset="0"/>
                <a:ea typeface="+mn-lt"/>
                <a:cs typeface="Times New Roman" panose="02020603050405020304" pitchFamily="18" charset="0"/>
              </a:rPr>
              <a:t>secreted into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theca cell. Similar to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theca cell process</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the cholesterol </a:t>
            </a:r>
            <a:r>
              <a:rPr lang="en-US" sz="800" b="0" i="0" u="none" strike="noStrike" dirty="0">
                <a:effectLst/>
                <a:latin typeface="Times New Roman" panose="02020603050405020304" pitchFamily="18" charset="0"/>
                <a:ea typeface="+mn-lt"/>
                <a:cs typeface="Times New Roman" panose="02020603050405020304" pitchFamily="18" charset="0"/>
              </a:rPr>
              <a:t>is </a:t>
            </a:r>
            <a:r>
              <a:rPr lang="en-US" sz="800" dirty="0">
                <a:latin typeface="Times New Roman" panose="02020603050405020304" pitchFamily="18" charset="0"/>
                <a:ea typeface="+mn-lt"/>
                <a:cs typeface="Times New Roman" panose="02020603050405020304" pitchFamily="18" charset="0"/>
              </a:rPr>
              <a:t>then used to synthesize the steroid hormone, progesterone</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Since the granulosa cell lacks additional enzymes to assist with the conversion from progesterone to androgens; the progesterone from both </a:t>
            </a:r>
            <a:r>
              <a:rPr lang="en-US" sz="800" b="0" i="0" u="none" strike="noStrike" dirty="0">
                <a:effectLst/>
                <a:latin typeface="Times New Roman" panose="02020603050405020304" pitchFamily="18" charset="0"/>
                <a:ea typeface="+mn-lt"/>
                <a:cs typeface="Times New Roman" panose="02020603050405020304" pitchFamily="18" charset="0"/>
              </a:rPr>
              <a:t>the </a:t>
            </a:r>
            <a:r>
              <a:rPr lang="en-US" sz="800" dirty="0">
                <a:latin typeface="Times New Roman" panose="02020603050405020304" pitchFamily="18" charset="0"/>
                <a:ea typeface="+mn-lt"/>
                <a:cs typeface="Times New Roman" panose="02020603050405020304" pitchFamily="18" charset="0"/>
              </a:rPr>
              <a:t>theca </a:t>
            </a:r>
            <a:r>
              <a:rPr lang="en-US" sz="800" b="0" i="0" u="none" strike="noStrike" dirty="0">
                <a:effectLst/>
                <a:latin typeface="Times New Roman" panose="02020603050405020304" pitchFamily="18" charset="0"/>
                <a:ea typeface="+mn-lt"/>
                <a:cs typeface="Times New Roman" panose="02020603050405020304" pitchFamily="18" charset="0"/>
              </a:rPr>
              <a:t>and </a:t>
            </a:r>
            <a:r>
              <a:rPr lang="en-US" sz="800" dirty="0">
                <a:latin typeface="Times New Roman" panose="02020603050405020304" pitchFamily="18" charset="0"/>
                <a:ea typeface="+mn-lt"/>
                <a:cs typeface="Times New Roman" panose="02020603050405020304" pitchFamily="18" charset="0"/>
              </a:rPr>
              <a:t>granulosa cells is secreted into the bloodstream</a:t>
            </a:r>
            <a:r>
              <a:rPr lang="en-US" sz="800" b="0" i="0" u="none" strike="noStrike" dirty="0">
                <a:effectLst/>
                <a:latin typeface="Times New Roman" panose="02020603050405020304" pitchFamily="18" charset="0"/>
                <a:ea typeface="+mn-lt"/>
                <a:cs typeface="Times New Roman" panose="02020603050405020304" pitchFamily="18" charset="0"/>
              </a:rPr>
              <a:t>. </a:t>
            </a:r>
            <a:r>
              <a:rPr lang="en-US" sz="800" dirty="0">
                <a:latin typeface="Times New Roman" panose="02020603050405020304" pitchFamily="18" charset="0"/>
                <a:ea typeface="+mn-lt"/>
                <a:cs typeface="Times New Roman" panose="02020603050405020304" pitchFamily="18" charset="0"/>
              </a:rPr>
              <a:t> Essentially,  our experiment aims to address the knowledge gap that is present regarding the effects of progestin on anxiety, specifically in women. </a:t>
            </a:r>
            <a:endParaRPr lang="en-US" dirty="0">
              <a:latin typeface="Times New Roman" panose="02020603050405020304" pitchFamily="18" charset="0"/>
              <a:ea typeface="+mn-lt"/>
              <a:cs typeface="Times New Roman" panose="02020603050405020304" pitchFamily="18" charset="0"/>
            </a:endParaRPr>
          </a:p>
          <a:p>
            <a:pPr>
              <a:spcBef>
                <a:spcPts val="1200"/>
              </a:spcBef>
              <a:spcAft>
                <a:spcPts val="1200"/>
              </a:spcAft>
            </a:pP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br>
              <a:rPr lang="en-US" sz="1000" dirty="0">
                <a:latin typeface="Times New Roman" panose="02020603050405020304" pitchFamily="18" charset="0"/>
                <a:cs typeface="Times New Roman" panose="02020603050405020304" pitchFamily="18" charset="0"/>
              </a:rPr>
            </a:br>
            <a:endParaRPr 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0813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1861</Words>
  <Application>Microsoft Office PowerPoint</Application>
  <PresentationFormat>Widescreen</PresentationFormat>
  <Paragraphs>37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K Forde</dc:creator>
  <cp:lastModifiedBy>Jennifer L Rossi</cp:lastModifiedBy>
  <cp:revision>129</cp:revision>
  <dcterms:created xsi:type="dcterms:W3CDTF">2022-04-19T21:28:07Z</dcterms:created>
  <dcterms:modified xsi:type="dcterms:W3CDTF">2022-05-03T19:17:54Z</dcterms:modified>
</cp:coreProperties>
</file>