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31089600" cy="36576000"/>
  <p:notesSz cx="6858000" cy="9144000"/>
  <p:defaultTextStyle>
    <a:defPPr>
      <a:defRPr lang="en-US"/>
    </a:defPPr>
    <a:lvl1pPr algn="l" rtl="0" fontAlgn="base">
      <a:spcBef>
        <a:spcPct val="0"/>
      </a:spcBef>
      <a:spcAft>
        <a:spcPct val="0"/>
      </a:spcAft>
      <a:defRPr sz="76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sz="76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sz="76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sz="76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sz="76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76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76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76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76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11520">
          <p15:clr>
            <a:srgbClr val="A4A3A4"/>
          </p15:clr>
        </p15:guide>
        <p15:guide id="2" pos="979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32" d="100"/>
          <a:sy n="32" d="100"/>
        </p:scale>
        <p:origin x="725" y="19"/>
      </p:cViewPr>
      <p:guideLst>
        <p:guide orient="horz" pos="11520"/>
        <p:guide pos="97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E9B36E-5B0B-4A63-BA4D-8DFB54C73FDD}" type="datetimeFigureOut">
              <a:rPr lang="en-US" smtClean="0"/>
              <a:t>4/15/2021</a:t>
            </a:fld>
            <a:endParaRPr lang="en-US"/>
          </a:p>
        </p:txBody>
      </p:sp>
      <p:sp>
        <p:nvSpPr>
          <p:cNvPr id="4" name="Slide Image Placeholder 3"/>
          <p:cNvSpPr>
            <a:spLocks noGrp="1" noRot="1" noChangeAspect="1"/>
          </p:cNvSpPr>
          <p:nvPr>
            <p:ph type="sldImg" idx="2"/>
          </p:nvPr>
        </p:nvSpPr>
        <p:spPr>
          <a:xfrm>
            <a:off x="2117725" y="1143000"/>
            <a:ext cx="26225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EB8B9D-57FF-42B9-B8C1-71DD4FD6A1EB}" type="slidenum">
              <a:rPr lang="en-US" smtClean="0"/>
              <a:t>‹#›</a:t>
            </a:fld>
            <a:endParaRPr lang="en-US"/>
          </a:p>
        </p:txBody>
      </p:sp>
    </p:spTree>
    <p:extLst>
      <p:ext uri="{BB962C8B-B14F-4D97-AF65-F5344CB8AC3E}">
        <p14:creationId xmlns:p14="http://schemas.microsoft.com/office/powerpoint/2010/main" val="2238406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EB8B9D-57FF-42B9-B8C1-71DD4FD6A1EB}" type="slidenum">
              <a:rPr lang="en-US" smtClean="0"/>
              <a:t>1</a:t>
            </a:fld>
            <a:endParaRPr lang="en-US"/>
          </a:p>
        </p:txBody>
      </p:sp>
    </p:spTree>
    <p:extLst>
      <p:ext uri="{BB962C8B-B14F-4D97-AF65-F5344CB8AC3E}">
        <p14:creationId xmlns:p14="http://schemas.microsoft.com/office/powerpoint/2010/main" val="42035875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A8975-03DC-440B-86B8-F2C0C29C3195}"/>
              </a:ext>
            </a:extLst>
          </p:cNvPr>
          <p:cNvSpPr>
            <a:spLocks noGrp="1"/>
          </p:cNvSpPr>
          <p:nvPr>
            <p:ph type="ctrTitle"/>
          </p:nvPr>
        </p:nvSpPr>
        <p:spPr>
          <a:xfrm>
            <a:off x="3886200" y="5986463"/>
            <a:ext cx="23317200" cy="12733337"/>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85341CF-6874-4CF0-82AD-352A941982BB}"/>
              </a:ext>
            </a:extLst>
          </p:cNvPr>
          <p:cNvSpPr>
            <a:spLocks noGrp="1"/>
          </p:cNvSpPr>
          <p:nvPr>
            <p:ph type="subTitle" idx="1"/>
          </p:nvPr>
        </p:nvSpPr>
        <p:spPr>
          <a:xfrm>
            <a:off x="3886200" y="19210338"/>
            <a:ext cx="23317200" cy="88312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440240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B6324-9F80-4630-BFDF-7F3538824F9E}"/>
              </a:ext>
            </a:extLst>
          </p:cNvPr>
          <p:cNvSpPr>
            <a:spLocks noGrp="1"/>
          </p:cNvSpPr>
          <p:nvPr>
            <p:ph type="title"/>
          </p:nvPr>
        </p:nvSpPr>
        <p:spPr>
          <a:xfrm>
            <a:off x="2136775" y="1947863"/>
            <a:ext cx="26816050" cy="7069137"/>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0E6EAC8-30E1-4BCE-9140-2320CFE8A37D}"/>
              </a:ext>
            </a:extLst>
          </p:cNvPr>
          <p:cNvSpPr>
            <a:spLocks noGrp="1"/>
          </p:cNvSpPr>
          <p:nvPr>
            <p:ph type="body" orient="vert" idx="1"/>
          </p:nvPr>
        </p:nvSpPr>
        <p:spPr>
          <a:xfrm>
            <a:off x="2136775" y="9736138"/>
            <a:ext cx="26816050" cy="2320766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21839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C61F4C-ED14-4CBA-B052-B42FF0BB2F85}"/>
              </a:ext>
            </a:extLst>
          </p:cNvPr>
          <p:cNvSpPr>
            <a:spLocks noGrp="1"/>
          </p:cNvSpPr>
          <p:nvPr>
            <p:ph type="title" orient="vert"/>
          </p:nvPr>
        </p:nvSpPr>
        <p:spPr>
          <a:xfrm>
            <a:off x="22248813" y="1947863"/>
            <a:ext cx="6704012" cy="30995937"/>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2D0E768-B3D2-44F8-8AD7-706D0F4BEFA9}"/>
              </a:ext>
            </a:extLst>
          </p:cNvPr>
          <p:cNvSpPr>
            <a:spLocks noGrp="1"/>
          </p:cNvSpPr>
          <p:nvPr>
            <p:ph type="body" orient="vert" idx="1"/>
          </p:nvPr>
        </p:nvSpPr>
        <p:spPr>
          <a:xfrm>
            <a:off x="2136775" y="1947863"/>
            <a:ext cx="19959638" cy="30995937"/>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24091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9F4932-F9AE-4471-A6C6-7AC0016C6907}"/>
              </a:ext>
            </a:extLst>
          </p:cNvPr>
          <p:cNvSpPr>
            <a:spLocks noGrp="1"/>
          </p:cNvSpPr>
          <p:nvPr>
            <p:ph type="title"/>
          </p:nvPr>
        </p:nvSpPr>
        <p:spPr>
          <a:xfrm>
            <a:off x="2136775" y="1947863"/>
            <a:ext cx="26816050" cy="7069137"/>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8D0134F3-9CDD-40F0-BF3F-82EDCEE0F6D6}"/>
              </a:ext>
            </a:extLst>
          </p:cNvPr>
          <p:cNvSpPr>
            <a:spLocks noGrp="1"/>
          </p:cNvSpPr>
          <p:nvPr>
            <p:ph idx="1"/>
          </p:nvPr>
        </p:nvSpPr>
        <p:spPr>
          <a:xfrm>
            <a:off x="2136775" y="9736138"/>
            <a:ext cx="26816050" cy="2320766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41733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C8D53-CEF6-4BE1-8859-621F1803A1B5}"/>
              </a:ext>
            </a:extLst>
          </p:cNvPr>
          <p:cNvSpPr>
            <a:spLocks noGrp="1"/>
          </p:cNvSpPr>
          <p:nvPr>
            <p:ph type="title"/>
          </p:nvPr>
        </p:nvSpPr>
        <p:spPr>
          <a:xfrm>
            <a:off x="2120900" y="9118600"/>
            <a:ext cx="26814463" cy="15214600"/>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5035C81-8DB3-489B-9F25-9395E6198000}"/>
              </a:ext>
            </a:extLst>
          </p:cNvPr>
          <p:cNvSpPr>
            <a:spLocks noGrp="1"/>
          </p:cNvSpPr>
          <p:nvPr>
            <p:ph type="body" idx="1"/>
          </p:nvPr>
        </p:nvSpPr>
        <p:spPr>
          <a:xfrm>
            <a:off x="2120900" y="24477663"/>
            <a:ext cx="26814463" cy="8001000"/>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846629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BC8A8-5DF1-456B-AD68-5B60D5B056BB}"/>
              </a:ext>
            </a:extLst>
          </p:cNvPr>
          <p:cNvSpPr>
            <a:spLocks noGrp="1"/>
          </p:cNvSpPr>
          <p:nvPr>
            <p:ph type="title"/>
          </p:nvPr>
        </p:nvSpPr>
        <p:spPr>
          <a:xfrm>
            <a:off x="2136775" y="1947863"/>
            <a:ext cx="26816050" cy="7069137"/>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07CD032E-6B2E-488E-9CFC-39D19AC57DD2}"/>
              </a:ext>
            </a:extLst>
          </p:cNvPr>
          <p:cNvSpPr>
            <a:spLocks noGrp="1"/>
          </p:cNvSpPr>
          <p:nvPr>
            <p:ph sz="half" idx="1"/>
          </p:nvPr>
        </p:nvSpPr>
        <p:spPr>
          <a:xfrm>
            <a:off x="2136775" y="9736138"/>
            <a:ext cx="13331825" cy="2320766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7320D27-7BE3-4704-B8E7-B35ECAB98001}"/>
              </a:ext>
            </a:extLst>
          </p:cNvPr>
          <p:cNvSpPr>
            <a:spLocks noGrp="1"/>
          </p:cNvSpPr>
          <p:nvPr>
            <p:ph sz="half" idx="2"/>
          </p:nvPr>
        </p:nvSpPr>
        <p:spPr>
          <a:xfrm>
            <a:off x="15621000" y="9736138"/>
            <a:ext cx="13331825" cy="2320766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79672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FEF1C-AADF-465B-9B00-1EF78360B04E}"/>
              </a:ext>
            </a:extLst>
          </p:cNvPr>
          <p:cNvSpPr>
            <a:spLocks noGrp="1"/>
          </p:cNvSpPr>
          <p:nvPr>
            <p:ph type="title"/>
          </p:nvPr>
        </p:nvSpPr>
        <p:spPr>
          <a:xfrm>
            <a:off x="2141538" y="1947863"/>
            <a:ext cx="26814462" cy="7069137"/>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7D79318C-952C-476A-A10E-5DFCEEDAFB98}"/>
              </a:ext>
            </a:extLst>
          </p:cNvPr>
          <p:cNvSpPr>
            <a:spLocks noGrp="1"/>
          </p:cNvSpPr>
          <p:nvPr>
            <p:ph type="body" idx="1"/>
          </p:nvPr>
        </p:nvSpPr>
        <p:spPr>
          <a:xfrm>
            <a:off x="2141538" y="8966200"/>
            <a:ext cx="13152437" cy="439420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80635D9-CA73-4369-BEB3-9414DC1B1AE0}"/>
              </a:ext>
            </a:extLst>
          </p:cNvPr>
          <p:cNvSpPr>
            <a:spLocks noGrp="1"/>
          </p:cNvSpPr>
          <p:nvPr>
            <p:ph sz="half" idx="2"/>
          </p:nvPr>
        </p:nvSpPr>
        <p:spPr>
          <a:xfrm>
            <a:off x="2141538" y="13360400"/>
            <a:ext cx="13152437" cy="196516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6FC3C23-7FA2-4E66-9307-8D50B3F40793}"/>
              </a:ext>
            </a:extLst>
          </p:cNvPr>
          <p:cNvSpPr>
            <a:spLocks noGrp="1"/>
          </p:cNvSpPr>
          <p:nvPr>
            <p:ph type="body" sz="quarter" idx="3"/>
          </p:nvPr>
        </p:nvSpPr>
        <p:spPr>
          <a:xfrm>
            <a:off x="15738475" y="8966200"/>
            <a:ext cx="13217525" cy="439420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0DFF588-21C0-4E56-91E0-6F7A0D567F9D}"/>
              </a:ext>
            </a:extLst>
          </p:cNvPr>
          <p:cNvSpPr>
            <a:spLocks noGrp="1"/>
          </p:cNvSpPr>
          <p:nvPr>
            <p:ph sz="quarter" idx="4"/>
          </p:nvPr>
        </p:nvSpPr>
        <p:spPr>
          <a:xfrm>
            <a:off x="15738475" y="13360400"/>
            <a:ext cx="13217525" cy="196516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022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EBA7B-3683-4C77-89C9-840E01F98C7C}"/>
              </a:ext>
            </a:extLst>
          </p:cNvPr>
          <p:cNvSpPr>
            <a:spLocks noGrp="1"/>
          </p:cNvSpPr>
          <p:nvPr>
            <p:ph type="title"/>
          </p:nvPr>
        </p:nvSpPr>
        <p:spPr>
          <a:xfrm>
            <a:off x="2136775" y="1947863"/>
            <a:ext cx="26816050" cy="7069137"/>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878232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5876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1D5FF-FC4A-46CF-A6C6-4550C21EBBE3}"/>
              </a:ext>
            </a:extLst>
          </p:cNvPr>
          <p:cNvSpPr>
            <a:spLocks noGrp="1"/>
          </p:cNvSpPr>
          <p:nvPr>
            <p:ph type="title"/>
          </p:nvPr>
        </p:nvSpPr>
        <p:spPr>
          <a:xfrm>
            <a:off x="2141538" y="2438400"/>
            <a:ext cx="10026650" cy="85344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F10DC09-5D50-43E6-9F40-4F8CC11F95E7}"/>
              </a:ext>
            </a:extLst>
          </p:cNvPr>
          <p:cNvSpPr>
            <a:spLocks noGrp="1"/>
          </p:cNvSpPr>
          <p:nvPr>
            <p:ph idx="1"/>
          </p:nvPr>
        </p:nvSpPr>
        <p:spPr>
          <a:xfrm>
            <a:off x="13217525" y="5265738"/>
            <a:ext cx="15738475" cy="259937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6310CDA-76C3-4695-9222-07CFC1482504}"/>
              </a:ext>
            </a:extLst>
          </p:cNvPr>
          <p:cNvSpPr>
            <a:spLocks noGrp="1"/>
          </p:cNvSpPr>
          <p:nvPr>
            <p:ph type="body" sz="half" idx="2"/>
          </p:nvPr>
        </p:nvSpPr>
        <p:spPr>
          <a:xfrm>
            <a:off x="2141538" y="10972800"/>
            <a:ext cx="10026650" cy="2032793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95784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F7027-EA92-424F-931B-47C58A92F3AF}"/>
              </a:ext>
            </a:extLst>
          </p:cNvPr>
          <p:cNvSpPr>
            <a:spLocks noGrp="1"/>
          </p:cNvSpPr>
          <p:nvPr>
            <p:ph type="title"/>
          </p:nvPr>
        </p:nvSpPr>
        <p:spPr>
          <a:xfrm>
            <a:off x="2141538" y="2438400"/>
            <a:ext cx="10026650" cy="85344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C8E0689-EC0F-47A1-BEDD-164A0AD088A2}"/>
              </a:ext>
            </a:extLst>
          </p:cNvPr>
          <p:cNvSpPr>
            <a:spLocks noGrp="1"/>
          </p:cNvSpPr>
          <p:nvPr>
            <p:ph type="pic" idx="1"/>
          </p:nvPr>
        </p:nvSpPr>
        <p:spPr>
          <a:xfrm>
            <a:off x="13217525" y="5265738"/>
            <a:ext cx="15738475" cy="259937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75C881E-B95D-4F2B-BD55-430F5AE53FE8}"/>
              </a:ext>
            </a:extLst>
          </p:cNvPr>
          <p:cNvSpPr>
            <a:spLocks noGrp="1"/>
          </p:cNvSpPr>
          <p:nvPr>
            <p:ph type="body" sz="half" idx="2"/>
          </p:nvPr>
        </p:nvSpPr>
        <p:spPr>
          <a:xfrm>
            <a:off x="2141538" y="10972800"/>
            <a:ext cx="10026650" cy="2032793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4247954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1" name="Picture 7">
            <a:extLst>
              <a:ext uri="{FF2B5EF4-FFF2-40B4-BE49-F238E27FC236}">
                <a16:creationId xmlns:a16="http://schemas.microsoft.com/office/drawing/2014/main" id="{0CD9E119-0520-4A10-968E-47C3C99F9FF6}"/>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71525" y="1409700"/>
            <a:ext cx="2632075"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867150" rtl="0" fontAlgn="base">
        <a:spcBef>
          <a:spcPct val="0"/>
        </a:spcBef>
        <a:spcAft>
          <a:spcPct val="0"/>
        </a:spcAft>
        <a:defRPr sz="18600" kern="1200">
          <a:solidFill>
            <a:schemeClr val="tx2"/>
          </a:solidFill>
          <a:latin typeface="+mj-lt"/>
          <a:ea typeface="+mj-ea"/>
          <a:cs typeface="+mj-cs"/>
        </a:defRPr>
      </a:lvl1pPr>
      <a:lvl2pPr algn="ctr" defTabSz="3867150" rtl="0" fontAlgn="base">
        <a:spcBef>
          <a:spcPct val="0"/>
        </a:spcBef>
        <a:spcAft>
          <a:spcPct val="0"/>
        </a:spcAft>
        <a:defRPr sz="18600">
          <a:solidFill>
            <a:schemeClr val="tx2"/>
          </a:solidFill>
          <a:latin typeface="Arial" panose="020B0604020202020204" pitchFamily="34" charset="0"/>
          <a:cs typeface="Arial" panose="020B0604020202020204" pitchFamily="34" charset="0"/>
        </a:defRPr>
      </a:lvl2pPr>
      <a:lvl3pPr algn="ctr" defTabSz="3867150" rtl="0" fontAlgn="base">
        <a:spcBef>
          <a:spcPct val="0"/>
        </a:spcBef>
        <a:spcAft>
          <a:spcPct val="0"/>
        </a:spcAft>
        <a:defRPr sz="18600">
          <a:solidFill>
            <a:schemeClr val="tx2"/>
          </a:solidFill>
          <a:latin typeface="Arial" panose="020B0604020202020204" pitchFamily="34" charset="0"/>
          <a:cs typeface="Arial" panose="020B0604020202020204" pitchFamily="34" charset="0"/>
        </a:defRPr>
      </a:lvl3pPr>
      <a:lvl4pPr algn="ctr" defTabSz="3867150" rtl="0" fontAlgn="base">
        <a:spcBef>
          <a:spcPct val="0"/>
        </a:spcBef>
        <a:spcAft>
          <a:spcPct val="0"/>
        </a:spcAft>
        <a:defRPr sz="18600">
          <a:solidFill>
            <a:schemeClr val="tx2"/>
          </a:solidFill>
          <a:latin typeface="Arial" panose="020B0604020202020204" pitchFamily="34" charset="0"/>
          <a:cs typeface="Arial" panose="020B0604020202020204" pitchFamily="34" charset="0"/>
        </a:defRPr>
      </a:lvl4pPr>
      <a:lvl5pPr algn="ctr" defTabSz="3867150" rtl="0" fontAlgn="base">
        <a:spcBef>
          <a:spcPct val="0"/>
        </a:spcBef>
        <a:spcAft>
          <a:spcPct val="0"/>
        </a:spcAft>
        <a:defRPr sz="18600">
          <a:solidFill>
            <a:schemeClr val="tx2"/>
          </a:solidFill>
          <a:latin typeface="Arial" panose="020B0604020202020204" pitchFamily="34" charset="0"/>
          <a:cs typeface="Arial" panose="020B0604020202020204" pitchFamily="34" charset="0"/>
        </a:defRPr>
      </a:lvl5pPr>
      <a:lvl6pPr marL="457200" algn="ctr" defTabSz="3867150" rtl="0" fontAlgn="base">
        <a:spcBef>
          <a:spcPct val="0"/>
        </a:spcBef>
        <a:spcAft>
          <a:spcPct val="0"/>
        </a:spcAft>
        <a:defRPr sz="18600">
          <a:solidFill>
            <a:schemeClr val="tx2"/>
          </a:solidFill>
          <a:latin typeface="Arial" panose="020B0604020202020204" pitchFamily="34" charset="0"/>
          <a:cs typeface="Arial" panose="020B0604020202020204" pitchFamily="34" charset="0"/>
        </a:defRPr>
      </a:lvl6pPr>
      <a:lvl7pPr marL="914400" algn="ctr" defTabSz="3867150" rtl="0" fontAlgn="base">
        <a:spcBef>
          <a:spcPct val="0"/>
        </a:spcBef>
        <a:spcAft>
          <a:spcPct val="0"/>
        </a:spcAft>
        <a:defRPr sz="18600">
          <a:solidFill>
            <a:schemeClr val="tx2"/>
          </a:solidFill>
          <a:latin typeface="Arial" panose="020B0604020202020204" pitchFamily="34" charset="0"/>
          <a:cs typeface="Arial" panose="020B0604020202020204" pitchFamily="34" charset="0"/>
        </a:defRPr>
      </a:lvl7pPr>
      <a:lvl8pPr marL="1371600" algn="ctr" defTabSz="3867150" rtl="0" fontAlgn="base">
        <a:spcBef>
          <a:spcPct val="0"/>
        </a:spcBef>
        <a:spcAft>
          <a:spcPct val="0"/>
        </a:spcAft>
        <a:defRPr sz="18600">
          <a:solidFill>
            <a:schemeClr val="tx2"/>
          </a:solidFill>
          <a:latin typeface="Arial" panose="020B0604020202020204" pitchFamily="34" charset="0"/>
          <a:cs typeface="Arial" panose="020B0604020202020204" pitchFamily="34" charset="0"/>
        </a:defRPr>
      </a:lvl8pPr>
      <a:lvl9pPr marL="1828800" algn="ctr" defTabSz="3867150" rtl="0" fontAlgn="base">
        <a:spcBef>
          <a:spcPct val="0"/>
        </a:spcBef>
        <a:spcAft>
          <a:spcPct val="0"/>
        </a:spcAft>
        <a:defRPr sz="18600">
          <a:solidFill>
            <a:schemeClr val="tx2"/>
          </a:solidFill>
          <a:latin typeface="Arial" panose="020B0604020202020204" pitchFamily="34" charset="0"/>
          <a:cs typeface="Arial" panose="020B0604020202020204" pitchFamily="34" charset="0"/>
        </a:defRPr>
      </a:lvl9pPr>
    </p:titleStyle>
    <p:bodyStyle>
      <a:lvl1pPr marL="1449388" indent="-1449388" algn="l" defTabSz="3867150" rtl="0" fontAlgn="base">
        <a:spcBef>
          <a:spcPct val="20000"/>
        </a:spcBef>
        <a:spcAft>
          <a:spcPct val="0"/>
        </a:spcAft>
        <a:buChar char="•"/>
        <a:defRPr sz="13500" kern="1200">
          <a:solidFill>
            <a:schemeClr val="tx1"/>
          </a:solidFill>
          <a:latin typeface="+mn-lt"/>
          <a:ea typeface="+mn-ea"/>
          <a:cs typeface="+mn-cs"/>
        </a:defRPr>
      </a:lvl1pPr>
      <a:lvl2pPr marL="3141663" indent="-1208088" algn="l" defTabSz="3867150" rtl="0" fontAlgn="base">
        <a:spcBef>
          <a:spcPct val="20000"/>
        </a:spcBef>
        <a:spcAft>
          <a:spcPct val="0"/>
        </a:spcAft>
        <a:buChar char="–"/>
        <a:defRPr sz="11800" kern="1200">
          <a:solidFill>
            <a:schemeClr val="tx1"/>
          </a:solidFill>
          <a:latin typeface="+mn-lt"/>
          <a:ea typeface="+mn-ea"/>
          <a:cs typeface="+mn-cs"/>
        </a:defRPr>
      </a:lvl2pPr>
      <a:lvl3pPr marL="4833938" indent="-966788" algn="l" defTabSz="3867150" rtl="0" fontAlgn="base">
        <a:spcBef>
          <a:spcPct val="20000"/>
        </a:spcBef>
        <a:spcAft>
          <a:spcPct val="0"/>
        </a:spcAft>
        <a:buChar char="•"/>
        <a:defRPr sz="10100" kern="1200">
          <a:solidFill>
            <a:schemeClr val="tx1"/>
          </a:solidFill>
          <a:latin typeface="+mn-lt"/>
          <a:ea typeface="+mn-ea"/>
          <a:cs typeface="+mn-cs"/>
        </a:defRPr>
      </a:lvl3pPr>
      <a:lvl4pPr marL="6765925" indent="-966788" algn="l" defTabSz="3867150" rtl="0" fontAlgn="base">
        <a:spcBef>
          <a:spcPct val="20000"/>
        </a:spcBef>
        <a:spcAft>
          <a:spcPct val="0"/>
        </a:spcAft>
        <a:buChar char="–"/>
        <a:defRPr sz="8500" kern="1200">
          <a:solidFill>
            <a:schemeClr val="tx1"/>
          </a:solidFill>
          <a:latin typeface="+mn-lt"/>
          <a:ea typeface="+mn-ea"/>
          <a:cs typeface="+mn-cs"/>
        </a:defRPr>
      </a:lvl4pPr>
      <a:lvl5pPr marL="8699500" indent="-966788" algn="l" defTabSz="3867150" rtl="0" fontAlgn="base">
        <a:spcBef>
          <a:spcPct val="20000"/>
        </a:spcBef>
        <a:spcAft>
          <a:spcPct val="0"/>
        </a:spcAft>
        <a:buChar char="»"/>
        <a:defRPr sz="8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hyperlink" Target="https://www.nationalgeographic.org/encyclopedia/rip-current/" TargetMode="External"/><Relationship Id="rId2" Type="http://schemas.openxmlformats.org/officeDocument/2006/relationships/hyperlink" Target="http://www.jstor.org/stable/26296438" TargetMode="External"/><Relationship Id="rId1" Type="http://schemas.openxmlformats.org/officeDocument/2006/relationships/slideLayout" Target="../slideLayouts/slideLayout6.xml"/><Relationship Id="rId4" Type="http://schemas.openxmlformats.org/officeDocument/2006/relationships/hyperlink" Target="https://issuu.com/surflifesavingaustralia/docs/csb_rips_brief_web"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a:extLst>
              <a:ext uri="{FF2B5EF4-FFF2-40B4-BE49-F238E27FC236}">
                <a16:creationId xmlns:a16="http://schemas.microsoft.com/office/drawing/2014/main" id="{29124A47-CBBC-45EF-99F7-D2EBC8BB35EF}"/>
              </a:ext>
            </a:extLst>
          </p:cNvPr>
          <p:cNvSpPr txBox="1">
            <a:spLocks noChangeArrowheads="1"/>
          </p:cNvSpPr>
          <p:nvPr/>
        </p:nvSpPr>
        <p:spPr bwMode="auto">
          <a:xfrm>
            <a:off x="838200" y="7594600"/>
            <a:ext cx="29641800" cy="4478149"/>
          </a:xfrm>
          <a:prstGeom prst="rect">
            <a:avLst/>
          </a:prstGeom>
          <a:ln>
            <a:headEnd/>
            <a:tailEnd/>
          </a:ln>
        </p:spPr>
        <p:style>
          <a:lnRef idx="3">
            <a:schemeClr val="lt1"/>
          </a:lnRef>
          <a:fillRef idx="1">
            <a:schemeClr val="accent2"/>
          </a:fillRef>
          <a:effectRef idx="1">
            <a:schemeClr val="accent2"/>
          </a:effectRef>
          <a:fontRef idx="minor">
            <a:schemeClr val="lt1"/>
          </a:fontRef>
        </p:style>
        <p:txBody>
          <a:bodyPr>
            <a:spAutoFit/>
          </a:bodyPr>
          <a:lstStyle>
            <a:lvl1pPr defTabSz="3867150">
              <a:defRPr>
                <a:solidFill>
                  <a:schemeClr val="tx1"/>
                </a:solidFill>
                <a:latin typeface="Arial" panose="020B0604020202020204" pitchFamily="34" charset="0"/>
                <a:cs typeface="Arial" panose="020B0604020202020204" pitchFamily="34" charset="0"/>
              </a:defRPr>
            </a:lvl1pPr>
            <a:lvl2pPr defTabSz="3867150">
              <a:defRPr>
                <a:solidFill>
                  <a:schemeClr val="tx1"/>
                </a:solidFill>
                <a:latin typeface="Arial" panose="020B0604020202020204" pitchFamily="34" charset="0"/>
                <a:cs typeface="Arial" panose="020B0604020202020204" pitchFamily="34" charset="0"/>
              </a:defRPr>
            </a:lvl2pPr>
            <a:lvl3pPr defTabSz="3867150">
              <a:defRPr>
                <a:solidFill>
                  <a:schemeClr val="tx1"/>
                </a:solidFill>
                <a:latin typeface="Arial" panose="020B0604020202020204" pitchFamily="34" charset="0"/>
                <a:cs typeface="Arial" panose="020B0604020202020204" pitchFamily="34" charset="0"/>
              </a:defRPr>
            </a:lvl3pPr>
            <a:lvl4pPr defTabSz="3867150">
              <a:defRPr>
                <a:solidFill>
                  <a:schemeClr val="tx1"/>
                </a:solidFill>
                <a:latin typeface="Arial" panose="020B0604020202020204" pitchFamily="34" charset="0"/>
                <a:cs typeface="Arial" panose="020B0604020202020204" pitchFamily="34" charset="0"/>
              </a:defRPr>
            </a:lvl4pPr>
            <a:lvl5pPr defTabSz="3867150">
              <a:defRPr>
                <a:solidFill>
                  <a:schemeClr val="tx1"/>
                </a:solidFill>
                <a:latin typeface="Arial" panose="020B0604020202020204" pitchFamily="34" charset="0"/>
                <a:cs typeface="Arial" panose="020B0604020202020204" pitchFamily="34" charset="0"/>
              </a:defRPr>
            </a:lvl5pPr>
            <a:lvl6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altLang="en-US" sz="6000" b="1" u="sng" dirty="0">
                <a:solidFill>
                  <a:schemeClr val="bg1"/>
                </a:solidFill>
              </a:rPr>
              <a:t>Introduction: </a:t>
            </a:r>
          </a:p>
          <a:p>
            <a:pPr>
              <a:spcBef>
                <a:spcPct val="50000"/>
              </a:spcBef>
            </a:pPr>
            <a:r>
              <a:rPr lang="en-US" altLang="en-US" sz="5000" dirty="0">
                <a:solidFill>
                  <a:schemeClr val="bg1"/>
                </a:solidFill>
              </a:rPr>
              <a:t>Bondi Beach is a very popular beach located close to downtown Sydney. Although it is popular, rip currents are present every day and lead to many drownings of unaware beach goers each year. Rip currents occur because of beach erosion. How can beach erosion be controlled to limit the formation of rip currents and therefore save lives every year?</a:t>
            </a:r>
          </a:p>
        </p:txBody>
      </p:sp>
      <p:sp>
        <p:nvSpPr>
          <p:cNvPr id="2053" name="Text Box 5">
            <a:extLst>
              <a:ext uri="{FF2B5EF4-FFF2-40B4-BE49-F238E27FC236}">
                <a16:creationId xmlns:a16="http://schemas.microsoft.com/office/drawing/2014/main" id="{FFB470C9-04B3-4A72-9C93-CFC36F4F21A0}"/>
              </a:ext>
            </a:extLst>
          </p:cNvPr>
          <p:cNvSpPr txBox="1">
            <a:spLocks noChangeArrowheads="1"/>
          </p:cNvSpPr>
          <p:nvPr/>
        </p:nvSpPr>
        <p:spPr bwMode="auto">
          <a:xfrm>
            <a:off x="876300" y="12401559"/>
            <a:ext cx="13047134" cy="6340197"/>
          </a:xfrm>
          <a:prstGeom prst="rect">
            <a:avLst/>
          </a:prstGeom>
          <a:ln>
            <a:headEnd/>
            <a:tailEnd/>
          </a:ln>
        </p:spPr>
        <p:style>
          <a:lnRef idx="3">
            <a:schemeClr val="lt1"/>
          </a:lnRef>
          <a:fillRef idx="1">
            <a:schemeClr val="accent2"/>
          </a:fillRef>
          <a:effectRef idx="1">
            <a:schemeClr val="accent2"/>
          </a:effectRef>
          <a:fontRef idx="minor">
            <a:schemeClr val="lt1"/>
          </a:fontRef>
        </p:style>
        <p:txBody>
          <a:bodyPr wrap="square">
            <a:spAutoFit/>
          </a:bodyPr>
          <a:lstStyle>
            <a:lvl1pPr defTabSz="3867150">
              <a:defRPr>
                <a:solidFill>
                  <a:schemeClr val="tx1"/>
                </a:solidFill>
                <a:latin typeface="Arial" panose="020B0604020202020204" pitchFamily="34" charset="0"/>
                <a:cs typeface="Arial" panose="020B0604020202020204" pitchFamily="34" charset="0"/>
              </a:defRPr>
            </a:lvl1pPr>
            <a:lvl2pPr defTabSz="3867150">
              <a:defRPr>
                <a:solidFill>
                  <a:schemeClr val="tx1"/>
                </a:solidFill>
                <a:latin typeface="Arial" panose="020B0604020202020204" pitchFamily="34" charset="0"/>
                <a:cs typeface="Arial" panose="020B0604020202020204" pitchFamily="34" charset="0"/>
              </a:defRPr>
            </a:lvl2pPr>
            <a:lvl3pPr defTabSz="3867150">
              <a:defRPr>
                <a:solidFill>
                  <a:schemeClr val="tx1"/>
                </a:solidFill>
                <a:latin typeface="Arial" panose="020B0604020202020204" pitchFamily="34" charset="0"/>
                <a:cs typeface="Arial" panose="020B0604020202020204" pitchFamily="34" charset="0"/>
              </a:defRPr>
            </a:lvl3pPr>
            <a:lvl4pPr defTabSz="3867150">
              <a:defRPr>
                <a:solidFill>
                  <a:schemeClr val="tx1"/>
                </a:solidFill>
                <a:latin typeface="Arial" panose="020B0604020202020204" pitchFamily="34" charset="0"/>
                <a:cs typeface="Arial" panose="020B0604020202020204" pitchFamily="34" charset="0"/>
              </a:defRPr>
            </a:lvl4pPr>
            <a:lvl5pPr defTabSz="3867150">
              <a:defRPr>
                <a:solidFill>
                  <a:schemeClr val="tx1"/>
                </a:solidFill>
                <a:latin typeface="Arial" panose="020B0604020202020204" pitchFamily="34" charset="0"/>
                <a:cs typeface="Arial" panose="020B0604020202020204" pitchFamily="34" charset="0"/>
              </a:defRPr>
            </a:lvl5pPr>
            <a:lvl6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altLang="en-US" sz="6000" b="1" u="sng" dirty="0">
                <a:solidFill>
                  <a:schemeClr val="bg1"/>
                </a:solidFill>
              </a:rPr>
              <a:t>Causes of Rip Currents:</a:t>
            </a:r>
          </a:p>
          <a:p>
            <a:pPr marL="571500" indent="-571500">
              <a:spcBef>
                <a:spcPct val="50000"/>
              </a:spcBef>
              <a:buFontTx/>
              <a:buChar char="-"/>
            </a:pPr>
            <a:r>
              <a:rPr lang="en-US" altLang="en-US" sz="4000" dirty="0">
                <a:solidFill>
                  <a:schemeClr val="bg1"/>
                </a:solidFill>
              </a:rPr>
              <a:t>Rip currents form when there is a hole in a sandbar creating a channel for backwash to flow out to sea.</a:t>
            </a:r>
          </a:p>
          <a:p>
            <a:pPr marL="571500" indent="-571500">
              <a:spcBef>
                <a:spcPct val="50000"/>
              </a:spcBef>
              <a:buFontTx/>
              <a:buChar char="-"/>
            </a:pPr>
            <a:r>
              <a:rPr lang="en-US" altLang="en-US" sz="4000" dirty="0">
                <a:solidFill>
                  <a:schemeClr val="bg1"/>
                </a:solidFill>
              </a:rPr>
              <a:t>Beach erosion is the primary reason for rip currents to continue to form.</a:t>
            </a:r>
          </a:p>
          <a:p>
            <a:pPr marL="571500" indent="-571500">
              <a:spcBef>
                <a:spcPct val="50000"/>
              </a:spcBef>
              <a:buFontTx/>
              <a:buChar char="-"/>
            </a:pPr>
            <a:r>
              <a:rPr lang="en-US" altLang="en-US" sz="4000" dirty="0">
                <a:solidFill>
                  <a:schemeClr val="bg1"/>
                </a:solidFill>
              </a:rPr>
              <a:t>When more holes form in a sandbar overtime, more rip currents form. (See Diagram 2: white portion are rip current flows over a 30-minute period).</a:t>
            </a:r>
          </a:p>
        </p:txBody>
      </p:sp>
      <p:sp>
        <p:nvSpPr>
          <p:cNvPr id="2057" name="Text Box 9">
            <a:extLst>
              <a:ext uri="{FF2B5EF4-FFF2-40B4-BE49-F238E27FC236}">
                <a16:creationId xmlns:a16="http://schemas.microsoft.com/office/drawing/2014/main" id="{47166781-9F92-4241-B326-6B2B9433E3F3}"/>
              </a:ext>
            </a:extLst>
          </p:cNvPr>
          <p:cNvSpPr txBox="1">
            <a:spLocks noChangeArrowheads="1"/>
          </p:cNvSpPr>
          <p:nvPr/>
        </p:nvSpPr>
        <p:spPr bwMode="auto">
          <a:xfrm>
            <a:off x="16278057" y="12401559"/>
            <a:ext cx="14426531" cy="11787842"/>
          </a:xfrm>
          <a:prstGeom prst="rect">
            <a:avLst/>
          </a:prstGeom>
          <a:ln>
            <a:headEnd/>
            <a:tailEnd/>
          </a:ln>
        </p:spPr>
        <p:style>
          <a:lnRef idx="3">
            <a:schemeClr val="lt1"/>
          </a:lnRef>
          <a:fillRef idx="1">
            <a:schemeClr val="accent2"/>
          </a:fillRef>
          <a:effectRef idx="1">
            <a:schemeClr val="accent2"/>
          </a:effectRef>
          <a:fontRef idx="minor">
            <a:schemeClr val="lt1"/>
          </a:fontRef>
        </p:style>
        <p:txBody>
          <a:bodyPr wrap="square">
            <a:spAutoFit/>
          </a:bodyPr>
          <a:lstStyle>
            <a:lvl1pPr defTabSz="3867150">
              <a:defRPr>
                <a:solidFill>
                  <a:schemeClr val="tx1"/>
                </a:solidFill>
                <a:latin typeface="Arial" panose="020B0604020202020204" pitchFamily="34" charset="0"/>
                <a:cs typeface="Arial" panose="020B0604020202020204" pitchFamily="34" charset="0"/>
              </a:defRPr>
            </a:lvl1pPr>
            <a:lvl2pPr defTabSz="3867150">
              <a:defRPr>
                <a:solidFill>
                  <a:schemeClr val="tx1"/>
                </a:solidFill>
                <a:latin typeface="Arial" panose="020B0604020202020204" pitchFamily="34" charset="0"/>
                <a:cs typeface="Arial" panose="020B0604020202020204" pitchFamily="34" charset="0"/>
              </a:defRPr>
            </a:lvl2pPr>
            <a:lvl3pPr defTabSz="3867150">
              <a:defRPr>
                <a:solidFill>
                  <a:schemeClr val="tx1"/>
                </a:solidFill>
                <a:latin typeface="Arial" panose="020B0604020202020204" pitchFamily="34" charset="0"/>
                <a:cs typeface="Arial" panose="020B0604020202020204" pitchFamily="34" charset="0"/>
              </a:defRPr>
            </a:lvl3pPr>
            <a:lvl4pPr defTabSz="3867150">
              <a:defRPr>
                <a:solidFill>
                  <a:schemeClr val="tx1"/>
                </a:solidFill>
                <a:latin typeface="Arial" panose="020B0604020202020204" pitchFamily="34" charset="0"/>
                <a:cs typeface="Arial" panose="020B0604020202020204" pitchFamily="34" charset="0"/>
              </a:defRPr>
            </a:lvl4pPr>
            <a:lvl5pPr defTabSz="3867150">
              <a:defRPr>
                <a:solidFill>
                  <a:schemeClr val="tx1"/>
                </a:solidFill>
                <a:latin typeface="Arial" panose="020B0604020202020204" pitchFamily="34" charset="0"/>
                <a:cs typeface="Arial" panose="020B0604020202020204" pitchFamily="34" charset="0"/>
              </a:defRPr>
            </a:lvl5pPr>
            <a:lvl6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altLang="en-US" sz="6000" b="1" u="sng" dirty="0">
                <a:solidFill>
                  <a:schemeClr val="bg1"/>
                </a:solidFill>
              </a:rPr>
              <a:t>Solutions:</a:t>
            </a:r>
          </a:p>
          <a:p>
            <a:pPr marL="571500" indent="-571500">
              <a:spcBef>
                <a:spcPct val="50000"/>
              </a:spcBef>
              <a:buFontTx/>
              <a:buChar char="-"/>
            </a:pPr>
            <a:r>
              <a:rPr lang="en-US" altLang="en-US" sz="4000" dirty="0">
                <a:solidFill>
                  <a:schemeClr val="bg1"/>
                </a:solidFill>
              </a:rPr>
              <a:t>A seawall has already been placed on Bondi Beach to protect the businesses and area behind Bondi Beach.</a:t>
            </a:r>
          </a:p>
          <a:p>
            <a:pPr marL="571500" indent="-571500">
              <a:spcBef>
                <a:spcPct val="50000"/>
              </a:spcBef>
              <a:buFontTx/>
              <a:buChar char="-"/>
            </a:pPr>
            <a:r>
              <a:rPr lang="en-US" altLang="en-US" sz="4000" dirty="0">
                <a:solidFill>
                  <a:schemeClr val="bg1"/>
                </a:solidFill>
              </a:rPr>
              <a:t>Increasing the amount of sand on the beach would be a wise investment and could provide a short-term solution. Unfortunately, more rip currents may occur, as seen in Delray, FL. </a:t>
            </a:r>
          </a:p>
          <a:p>
            <a:pPr marL="571500" indent="-571500">
              <a:spcBef>
                <a:spcPct val="50000"/>
              </a:spcBef>
              <a:buFontTx/>
              <a:buChar char="-"/>
            </a:pPr>
            <a:r>
              <a:rPr lang="en-US" altLang="en-US" sz="4000" dirty="0">
                <a:solidFill>
                  <a:schemeClr val="bg1"/>
                </a:solidFill>
              </a:rPr>
              <a:t>Educating beach-goers (using signs and videos) about how to spot rip currents and what to do if you are caught in one will help to save lives.</a:t>
            </a:r>
          </a:p>
          <a:p>
            <a:pPr marL="571500" indent="-571500">
              <a:spcBef>
                <a:spcPct val="50000"/>
              </a:spcBef>
              <a:buFontTx/>
              <a:buChar char="-"/>
            </a:pPr>
            <a:r>
              <a:rPr lang="en-US" altLang="en-US" sz="4000" dirty="0">
                <a:solidFill>
                  <a:schemeClr val="bg1"/>
                </a:solidFill>
              </a:rPr>
              <a:t>An artificial reef could be off the Bondi coast in order to create a stable sand bar , reduce the incoming wave energy, and limit the amount of rip currents in the near future.</a:t>
            </a:r>
          </a:p>
          <a:p>
            <a:pPr marL="571500" indent="-571500">
              <a:spcBef>
                <a:spcPct val="50000"/>
              </a:spcBef>
              <a:buFontTx/>
              <a:buChar char="-"/>
            </a:pPr>
            <a:r>
              <a:rPr lang="en-US" altLang="en-US" sz="4000" dirty="0">
                <a:solidFill>
                  <a:schemeClr val="bg1"/>
                </a:solidFill>
              </a:rPr>
              <a:t>Long-term, our habits contribute to climate change, which leads to rising sea levels. This will eventually submerge Bondi, along with many other popular beaches.</a:t>
            </a:r>
          </a:p>
        </p:txBody>
      </p:sp>
      <p:sp>
        <p:nvSpPr>
          <p:cNvPr id="2062" name="Text Box 14">
            <a:extLst>
              <a:ext uri="{FF2B5EF4-FFF2-40B4-BE49-F238E27FC236}">
                <a16:creationId xmlns:a16="http://schemas.microsoft.com/office/drawing/2014/main" id="{F63D7F40-01ED-437A-8B7B-C0B8EFC4F456}"/>
              </a:ext>
            </a:extLst>
          </p:cNvPr>
          <p:cNvSpPr txBox="1">
            <a:spLocks noChangeArrowheads="1"/>
          </p:cNvSpPr>
          <p:nvPr/>
        </p:nvSpPr>
        <p:spPr bwMode="auto">
          <a:xfrm>
            <a:off x="1371600" y="29794200"/>
            <a:ext cx="960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3867150">
              <a:defRPr>
                <a:solidFill>
                  <a:schemeClr val="tx1"/>
                </a:solidFill>
                <a:latin typeface="Arial" panose="020B0604020202020204" pitchFamily="34" charset="0"/>
                <a:cs typeface="Arial" panose="020B0604020202020204" pitchFamily="34" charset="0"/>
              </a:defRPr>
            </a:lvl1pPr>
            <a:lvl2pPr defTabSz="3867150">
              <a:defRPr>
                <a:solidFill>
                  <a:schemeClr val="tx1"/>
                </a:solidFill>
                <a:latin typeface="Arial" panose="020B0604020202020204" pitchFamily="34" charset="0"/>
                <a:cs typeface="Arial" panose="020B0604020202020204" pitchFamily="34" charset="0"/>
              </a:defRPr>
            </a:lvl2pPr>
            <a:lvl3pPr defTabSz="3867150">
              <a:defRPr>
                <a:solidFill>
                  <a:schemeClr val="tx1"/>
                </a:solidFill>
                <a:latin typeface="Arial" panose="020B0604020202020204" pitchFamily="34" charset="0"/>
                <a:cs typeface="Arial" panose="020B0604020202020204" pitchFamily="34" charset="0"/>
              </a:defRPr>
            </a:lvl3pPr>
            <a:lvl4pPr defTabSz="3867150">
              <a:defRPr>
                <a:solidFill>
                  <a:schemeClr val="tx1"/>
                </a:solidFill>
                <a:latin typeface="Arial" panose="020B0604020202020204" pitchFamily="34" charset="0"/>
                <a:cs typeface="Arial" panose="020B0604020202020204" pitchFamily="34" charset="0"/>
              </a:defRPr>
            </a:lvl4pPr>
            <a:lvl5pPr defTabSz="3867150">
              <a:defRPr>
                <a:solidFill>
                  <a:schemeClr val="tx1"/>
                </a:solidFill>
                <a:latin typeface="Arial" panose="020B0604020202020204" pitchFamily="34" charset="0"/>
                <a:cs typeface="Arial" panose="020B0604020202020204" pitchFamily="34" charset="0"/>
              </a:defRPr>
            </a:lvl5pPr>
            <a:lvl6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endParaRPr lang="en-US" altLang="en-US" sz="2400"/>
          </a:p>
        </p:txBody>
      </p:sp>
      <p:sp>
        <p:nvSpPr>
          <p:cNvPr id="2063" name="Text Box 15">
            <a:extLst>
              <a:ext uri="{FF2B5EF4-FFF2-40B4-BE49-F238E27FC236}">
                <a16:creationId xmlns:a16="http://schemas.microsoft.com/office/drawing/2014/main" id="{3AD5C3BE-C477-4B6B-B08A-9908D6C16CD3}"/>
              </a:ext>
            </a:extLst>
          </p:cNvPr>
          <p:cNvSpPr txBox="1">
            <a:spLocks noChangeArrowheads="1"/>
          </p:cNvSpPr>
          <p:nvPr/>
        </p:nvSpPr>
        <p:spPr bwMode="auto">
          <a:xfrm>
            <a:off x="16490705" y="30100306"/>
            <a:ext cx="6625389"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3867150">
              <a:defRPr>
                <a:solidFill>
                  <a:schemeClr val="tx1"/>
                </a:solidFill>
                <a:latin typeface="Arial" panose="020B0604020202020204" pitchFamily="34" charset="0"/>
                <a:cs typeface="Arial" panose="020B0604020202020204" pitchFamily="34" charset="0"/>
              </a:defRPr>
            </a:lvl1pPr>
            <a:lvl2pPr defTabSz="3867150">
              <a:defRPr>
                <a:solidFill>
                  <a:schemeClr val="tx1"/>
                </a:solidFill>
                <a:latin typeface="Arial" panose="020B0604020202020204" pitchFamily="34" charset="0"/>
                <a:cs typeface="Arial" panose="020B0604020202020204" pitchFamily="34" charset="0"/>
              </a:defRPr>
            </a:lvl2pPr>
            <a:lvl3pPr defTabSz="3867150">
              <a:defRPr>
                <a:solidFill>
                  <a:schemeClr val="tx1"/>
                </a:solidFill>
                <a:latin typeface="Arial" panose="020B0604020202020204" pitchFamily="34" charset="0"/>
                <a:cs typeface="Arial" panose="020B0604020202020204" pitchFamily="34" charset="0"/>
              </a:defRPr>
            </a:lvl3pPr>
            <a:lvl4pPr defTabSz="3867150">
              <a:defRPr>
                <a:solidFill>
                  <a:schemeClr val="tx1"/>
                </a:solidFill>
                <a:latin typeface="Arial" panose="020B0604020202020204" pitchFamily="34" charset="0"/>
                <a:cs typeface="Arial" panose="020B0604020202020204" pitchFamily="34" charset="0"/>
              </a:defRPr>
            </a:lvl4pPr>
            <a:lvl5pPr defTabSz="3867150">
              <a:defRPr>
                <a:solidFill>
                  <a:schemeClr val="tx1"/>
                </a:solidFill>
                <a:latin typeface="Arial" panose="020B0604020202020204" pitchFamily="34" charset="0"/>
                <a:cs typeface="Arial" panose="020B0604020202020204" pitchFamily="34" charset="0"/>
              </a:defRPr>
            </a:lvl5pPr>
            <a:lvl6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sz="2000" b="0" i="0" dirty="0">
                <a:solidFill>
                  <a:srgbClr val="323232"/>
                </a:solidFill>
                <a:effectLst/>
                <a:latin typeface="Times New Roman" panose="02020603050405020304" pitchFamily="18" charset="0"/>
              </a:rPr>
              <a:t>The Coastal Risk and Hazard Vulnerability Study [Digital image]. (2013, September 30). Retrieved December 5, 2020, from https://davidshoebridge.org.au/2013/09/30/where-did-bondi-beach-go-dont-ask-a-liberal-council-with-its-head-in-the-sand/</a:t>
            </a:r>
            <a:endParaRPr lang="en-US" altLang="en-US" sz="2000" dirty="0"/>
          </a:p>
        </p:txBody>
      </p:sp>
      <p:sp>
        <p:nvSpPr>
          <p:cNvPr id="2064" name="Text Box 16">
            <a:extLst>
              <a:ext uri="{FF2B5EF4-FFF2-40B4-BE49-F238E27FC236}">
                <a16:creationId xmlns:a16="http://schemas.microsoft.com/office/drawing/2014/main" id="{57DBF1FE-75CD-4FBF-82F9-C5363E426E4B}"/>
              </a:ext>
            </a:extLst>
          </p:cNvPr>
          <p:cNvSpPr txBox="1">
            <a:spLocks noChangeArrowheads="1"/>
          </p:cNvSpPr>
          <p:nvPr/>
        </p:nvSpPr>
        <p:spPr bwMode="auto">
          <a:xfrm>
            <a:off x="762000" y="27069004"/>
            <a:ext cx="13836897" cy="5940088"/>
          </a:xfrm>
          <a:prstGeom prst="rect">
            <a:avLst/>
          </a:prstGeom>
          <a:ln>
            <a:headEnd/>
            <a:tailEnd/>
          </a:ln>
        </p:spPr>
        <p:style>
          <a:lnRef idx="3">
            <a:schemeClr val="lt1"/>
          </a:lnRef>
          <a:fillRef idx="1">
            <a:schemeClr val="accent2"/>
          </a:fillRef>
          <a:effectRef idx="1">
            <a:schemeClr val="accent2"/>
          </a:effectRef>
          <a:fontRef idx="minor">
            <a:schemeClr val="lt1"/>
          </a:fontRef>
        </p:style>
        <p:txBody>
          <a:bodyPr wrap="square">
            <a:spAutoFit/>
          </a:bodyPr>
          <a:lstStyle>
            <a:lvl1pPr defTabSz="3867150">
              <a:defRPr>
                <a:solidFill>
                  <a:schemeClr val="tx1"/>
                </a:solidFill>
                <a:latin typeface="Arial" panose="020B0604020202020204" pitchFamily="34" charset="0"/>
                <a:cs typeface="Arial" panose="020B0604020202020204" pitchFamily="34" charset="0"/>
              </a:defRPr>
            </a:lvl1pPr>
            <a:lvl2pPr defTabSz="3867150">
              <a:defRPr>
                <a:solidFill>
                  <a:schemeClr val="tx1"/>
                </a:solidFill>
                <a:latin typeface="Arial" panose="020B0604020202020204" pitchFamily="34" charset="0"/>
                <a:cs typeface="Arial" panose="020B0604020202020204" pitchFamily="34" charset="0"/>
              </a:defRPr>
            </a:lvl2pPr>
            <a:lvl3pPr defTabSz="3867150">
              <a:defRPr>
                <a:solidFill>
                  <a:schemeClr val="tx1"/>
                </a:solidFill>
                <a:latin typeface="Arial" panose="020B0604020202020204" pitchFamily="34" charset="0"/>
                <a:cs typeface="Arial" panose="020B0604020202020204" pitchFamily="34" charset="0"/>
              </a:defRPr>
            </a:lvl3pPr>
            <a:lvl4pPr defTabSz="3867150">
              <a:defRPr>
                <a:solidFill>
                  <a:schemeClr val="tx1"/>
                </a:solidFill>
                <a:latin typeface="Arial" panose="020B0604020202020204" pitchFamily="34" charset="0"/>
                <a:cs typeface="Arial" panose="020B0604020202020204" pitchFamily="34" charset="0"/>
              </a:defRPr>
            </a:lvl4pPr>
            <a:lvl5pPr defTabSz="3867150">
              <a:defRPr>
                <a:solidFill>
                  <a:schemeClr val="tx1"/>
                </a:solidFill>
                <a:latin typeface="Arial" panose="020B0604020202020204" pitchFamily="34" charset="0"/>
                <a:cs typeface="Arial" panose="020B0604020202020204" pitchFamily="34" charset="0"/>
              </a:defRPr>
            </a:lvl5pPr>
            <a:lvl6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altLang="en-US" sz="6000" b="1" u="sng" dirty="0">
                <a:solidFill>
                  <a:schemeClr val="bg1"/>
                </a:solidFill>
              </a:rPr>
              <a:t>Long-term effects of Beach Erosion</a:t>
            </a:r>
            <a:r>
              <a:rPr lang="en-US" altLang="en-US" sz="6000" b="1" dirty="0">
                <a:solidFill>
                  <a:schemeClr val="bg1"/>
                </a:solidFill>
              </a:rPr>
              <a:t>:</a:t>
            </a:r>
          </a:p>
          <a:p>
            <a:pPr marL="571500" indent="-571500">
              <a:spcBef>
                <a:spcPct val="50000"/>
              </a:spcBef>
              <a:buFontTx/>
              <a:buChar char="-"/>
            </a:pPr>
            <a:r>
              <a:rPr lang="en-US" altLang="en-US" sz="4000" dirty="0">
                <a:solidFill>
                  <a:schemeClr val="bg1"/>
                </a:solidFill>
              </a:rPr>
              <a:t>Bondi Beach could be completely flooded by 2100 because of sea level rise and the increase in climate change. (Diagram 1 shows expectation of flooding, dark blue is the flooded area)</a:t>
            </a:r>
          </a:p>
          <a:p>
            <a:pPr marL="571500" indent="-571500">
              <a:spcBef>
                <a:spcPct val="50000"/>
              </a:spcBef>
              <a:buFontTx/>
              <a:buChar char="-"/>
            </a:pPr>
            <a:r>
              <a:rPr lang="en-US" altLang="en-US" sz="4000" dirty="0">
                <a:solidFill>
                  <a:schemeClr val="bg1"/>
                </a:solidFill>
              </a:rPr>
              <a:t>The businesses and housing market around Bondi Beach could suffer because of a lack of tourism and interest in living near Bondi Beach.</a:t>
            </a:r>
          </a:p>
        </p:txBody>
      </p:sp>
      <p:sp>
        <p:nvSpPr>
          <p:cNvPr id="2069" name="Text Box 21">
            <a:extLst>
              <a:ext uri="{FF2B5EF4-FFF2-40B4-BE49-F238E27FC236}">
                <a16:creationId xmlns:a16="http://schemas.microsoft.com/office/drawing/2014/main" id="{308EDC21-95FE-4C38-A710-616C11A8EE98}"/>
              </a:ext>
            </a:extLst>
          </p:cNvPr>
          <p:cNvSpPr txBox="1">
            <a:spLocks noChangeArrowheads="1"/>
          </p:cNvSpPr>
          <p:nvPr/>
        </p:nvSpPr>
        <p:spPr bwMode="auto">
          <a:xfrm>
            <a:off x="24355425" y="29577593"/>
            <a:ext cx="4476750" cy="2898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3867150">
              <a:defRPr>
                <a:solidFill>
                  <a:schemeClr val="tx1"/>
                </a:solidFill>
                <a:latin typeface="Arial" panose="020B0604020202020204" pitchFamily="34" charset="0"/>
                <a:cs typeface="Arial" panose="020B0604020202020204" pitchFamily="34" charset="0"/>
              </a:defRPr>
            </a:lvl1pPr>
            <a:lvl2pPr defTabSz="3867150">
              <a:defRPr>
                <a:solidFill>
                  <a:schemeClr val="tx1"/>
                </a:solidFill>
                <a:latin typeface="Arial" panose="020B0604020202020204" pitchFamily="34" charset="0"/>
                <a:cs typeface="Arial" panose="020B0604020202020204" pitchFamily="34" charset="0"/>
              </a:defRPr>
            </a:lvl2pPr>
            <a:lvl3pPr defTabSz="3867150">
              <a:defRPr>
                <a:solidFill>
                  <a:schemeClr val="tx1"/>
                </a:solidFill>
                <a:latin typeface="Arial" panose="020B0604020202020204" pitchFamily="34" charset="0"/>
                <a:cs typeface="Arial" panose="020B0604020202020204" pitchFamily="34" charset="0"/>
              </a:defRPr>
            </a:lvl3pPr>
            <a:lvl4pPr defTabSz="3867150">
              <a:defRPr>
                <a:solidFill>
                  <a:schemeClr val="tx1"/>
                </a:solidFill>
                <a:latin typeface="Arial" panose="020B0604020202020204" pitchFamily="34" charset="0"/>
                <a:cs typeface="Arial" panose="020B0604020202020204" pitchFamily="34" charset="0"/>
              </a:defRPr>
            </a:lvl4pPr>
            <a:lvl5pPr defTabSz="3867150">
              <a:defRPr>
                <a:solidFill>
                  <a:schemeClr val="tx1"/>
                </a:solidFill>
                <a:latin typeface="Arial" panose="020B0604020202020204" pitchFamily="34" charset="0"/>
                <a:cs typeface="Arial" panose="020B0604020202020204" pitchFamily="34" charset="0"/>
              </a:defRPr>
            </a:lvl5pPr>
            <a:lvl6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a:lnSpc>
                <a:spcPct val="115000"/>
              </a:lnSpc>
              <a:spcBef>
                <a:spcPts val="0"/>
              </a:spcBef>
              <a:spcAft>
                <a:spcPts val="1000"/>
              </a:spcAft>
            </a:pPr>
            <a:r>
              <a:rPr lang="en-US" sz="2000" dirty="0">
                <a:solidFill>
                  <a:srgbClr val="323232"/>
                </a:solidFill>
                <a:latin typeface="Times New Roman" panose="02020603050405020304" pitchFamily="18" charset="0"/>
              </a:rPr>
              <a:t>Bondi Beach [Photograph found in Sydney, AU]. (n.d.). Retrieved December 5, 2020, from https://www.scienceofthesurf.com/ripom.html (Originally photographed 2012, March 3)</a:t>
            </a:r>
          </a:p>
          <a:p>
            <a:pPr>
              <a:spcBef>
                <a:spcPct val="50000"/>
              </a:spcBef>
            </a:pPr>
            <a:endParaRPr lang="en-US" altLang="en-US" sz="2400" dirty="0"/>
          </a:p>
        </p:txBody>
      </p:sp>
      <p:sp>
        <p:nvSpPr>
          <p:cNvPr id="2070" name="Text Box 22">
            <a:extLst>
              <a:ext uri="{FF2B5EF4-FFF2-40B4-BE49-F238E27FC236}">
                <a16:creationId xmlns:a16="http://schemas.microsoft.com/office/drawing/2014/main" id="{65870B2A-99C9-451D-8128-502FA4A0B69D}"/>
              </a:ext>
            </a:extLst>
          </p:cNvPr>
          <p:cNvSpPr txBox="1">
            <a:spLocks noChangeArrowheads="1"/>
          </p:cNvSpPr>
          <p:nvPr/>
        </p:nvSpPr>
        <p:spPr bwMode="auto">
          <a:xfrm>
            <a:off x="876300" y="19574996"/>
            <a:ext cx="13123334" cy="5878532"/>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wrap="square">
            <a:spAutoFit/>
          </a:bodyPr>
          <a:lstStyle>
            <a:lvl1pPr defTabSz="3867150">
              <a:defRPr>
                <a:solidFill>
                  <a:schemeClr val="tx1"/>
                </a:solidFill>
                <a:latin typeface="Arial" panose="020B0604020202020204" pitchFamily="34" charset="0"/>
                <a:cs typeface="Arial" panose="020B0604020202020204" pitchFamily="34" charset="0"/>
              </a:defRPr>
            </a:lvl1pPr>
            <a:lvl2pPr defTabSz="3867150">
              <a:defRPr>
                <a:solidFill>
                  <a:schemeClr val="tx1"/>
                </a:solidFill>
                <a:latin typeface="Arial" panose="020B0604020202020204" pitchFamily="34" charset="0"/>
                <a:cs typeface="Arial" panose="020B0604020202020204" pitchFamily="34" charset="0"/>
              </a:defRPr>
            </a:lvl2pPr>
            <a:lvl3pPr defTabSz="3867150">
              <a:defRPr>
                <a:solidFill>
                  <a:schemeClr val="tx1"/>
                </a:solidFill>
                <a:latin typeface="Arial" panose="020B0604020202020204" pitchFamily="34" charset="0"/>
                <a:cs typeface="Arial" panose="020B0604020202020204" pitchFamily="34" charset="0"/>
              </a:defRPr>
            </a:lvl3pPr>
            <a:lvl4pPr defTabSz="3867150">
              <a:defRPr>
                <a:solidFill>
                  <a:schemeClr val="tx1"/>
                </a:solidFill>
                <a:latin typeface="Arial" panose="020B0604020202020204" pitchFamily="34" charset="0"/>
                <a:cs typeface="Arial" panose="020B0604020202020204" pitchFamily="34" charset="0"/>
              </a:defRPr>
            </a:lvl4pPr>
            <a:lvl5pPr defTabSz="3867150">
              <a:defRPr>
                <a:solidFill>
                  <a:schemeClr val="tx1"/>
                </a:solidFill>
                <a:latin typeface="Arial" panose="020B0604020202020204" pitchFamily="34" charset="0"/>
                <a:cs typeface="Arial" panose="020B0604020202020204" pitchFamily="34" charset="0"/>
              </a:defRPr>
            </a:lvl5pPr>
            <a:lvl6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altLang="en-US" sz="6000" b="1" u="sng" dirty="0">
                <a:solidFill>
                  <a:schemeClr val="bg1"/>
                </a:solidFill>
              </a:rPr>
              <a:t>Short Term Effects of Rip Currents</a:t>
            </a:r>
            <a:r>
              <a:rPr lang="en-US" altLang="en-US" b="1" dirty="0">
                <a:solidFill>
                  <a:schemeClr val="bg1"/>
                </a:solidFill>
              </a:rPr>
              <a:t>:</a:t>
            </a:r>
          </a:p>
          <a:p>
            <a:pPr marL="1143000" indent="-1143000">
              <a:spcBef>
                <a:spcPct val="50000"/>
              </a:spcBef>
              <a:buFontTx/>
              <a:buChar char="-"/>
            </a:pPr>
            <a:r>
              <a:rPr lang="en-US" altLang="en-US" sz="4000" dirty="0">
                <a:solidFill>
                  <a:schemeClr val="bg1"/>
                </a:solidFill>
              </a:rPr>
              <a:t>Rip currents cause around 21 drownings each year according to </a:t>
            </a:r>
            <a:r>
              <a:rPr lang="en-US" sz="4000" dirty="0">
                <a:solidFill>
                  <a:schemeClr val="bg1"/>
                </a:solidFill>
              </a:rPr>
              <a:t>Coastal Safety Brief of 2019.</a:t>
            </a:r>
            <a:endParaRPr lang="en-US" altLang="en-US" sz="4000" dirty="0">
              <a:solidFill>
                <a:schemeClr val="bg1"/>
              </a:solidFill>
            </a:endParaRPr>
          </a:p>
          <a:p>
            <a:pPr marL="1143000" indent="-1143000">
              <a:spcBef>
                <a:spcPct val="50000"/>
              </a:spcBef>
              <a:buFontTx/>
              <a:buChar char="-"/>
            </a:pPr>
            <a:r>
              <a:rPr lang="en-US" altLang="en-US" sz="4000" dirty="0">
                <a:solidFill>
                  <a:schemeClr val="bg1"/>
                </a:solidFill>
              </a:rPr>
              <a:t>Rip currents can lead to more deaths, because others may try to rescue victims of a rip current.</a:t>
            </a:r>
          </a:p>
          <a:p>
            <a:pPr marL="1143000" indent="-1143000">
              <a:spcBef>
                <a:spcPct val="50000"/>
              </a:spcBef>
              <a:buFontTx/>
              <a:buChar char="-"/>
            </a:pPr>
            <a:r>
              <a:rPr lang="en-US" altLang="en-US" sz="4000" dirty="0">
                <a:solidFill>
                  <a:schemeClr val="bg1"/>
                </a:solidFill>
              </a:rPr>
              <a:t>Rip currents may cause a drop in tourism if people are aware of their dangers and avoid the beach.</a:t>
            </a:r>
          </a:p>
        </p:txBody>
      </p:sp>
      <p:sp>
        <p:nvSpPr>
          <p:cNvPr id="2071" name="Text Box 23">
            <a:extLst>
              <a:ext uri="{FF2B5EF4-FFF2-40B4-BE49-F238E27FC236}">
                <a16:creationId xmlns:a16="http://schemas.microsoft.com/office/drawing/2014/main" id="{3A204E70-276E-48F1-B8C0-B8376A4A72F6}"/>
              </a:ext>
            </a:extLst>
          </p:cNvPr>
          <p:cNvSpPr txBox="1">
            <a:spLocks noChangeArrowheads="1"/>
          </p:cNvSpPr>
          <p:nvPr/>
        </p:nvSpPr>
        <p:spPr bwMode="auto">
          <a:xfrm>
            <a:off x="16357600" y="31867019"/>
            <a:ext cx="14097000" cy="4708981"/>
          </a:xfrm>
          <a:prstGeom prst="rect">
            <a:avLst/>
          </a:prstGeom>
          <a:ln>
            <a:headEnd/>
            <a:tailEnd/>
          </a:ln>
        </p:spPr>
        <p:style>
          <a:lnRef idx="3">
            <a:schemeClr val="lt1"/>
          </a:lnRef>
          <a:fillRef idx="1">
            <a:schemeClr val="accent2"/>
          </a:fillRef>
          <a:effectRef idx="1">
            <a:schemeClr val="accent2"/>
          </a:effectRef>
          <a:fontRef idx="minor">
            <a:schemeClr val="lt1"/>
          </a:fontRef>
        </p:style>
        <p:txBody>
          <a:bodyPr>
            <a:spAutoFit/>
          </a:bodyPr>
          <a:lstStyle>
            <a:lvl1pPr defTabSz="3867150">
              <a:defRPr>
                <a:solidFill>
                  <a:schemeClr val="tx1"/>
                </a:solidFill>
                <a:latin typeface="Arial" panose="020B0604020202020204" pitchFamily="34" charset="0"/>
                <a:cs typeface="Arial" panose="020B0604020202020204" pitchFamily="34" charset="0"/>
              </a:defRPr>
            </a:lvl1pPr>
            <a:lvl2pPr defTabSz="3867150">
              <a:defRPr>
                <a:solidFill>
                  <a:schemeClr val="tx1"/>
                </a:solidFill>
                <a:latin typeface="Arial" panose="020B0604020202020204" pitchFamily="34" charset="0"/>
                <a:cs typeface="Arial" panose="020B0604020202020204" pitchFamily="34" charset="0"/>
              </a:defRPr>
            </a:lvl2pPr>
            <a:lvl3pPr defTabSz="3867150">
              <a:defRPr>
                <a:solidFill>
                  <a:schemeClr val="tx1"/>
                </a:solidFill>
                <a:latin typeface="Arial" panose="020B0604020202020204" pitchFamily="34" charset="0"/>
                <a:cs typeface="Arial" panose="020B0604020202020204" pitchFamily="34" charset="0"/>
              </a:defRPr>
            </a:lvl3pPr>
            <a:lvl4pPr defTabSz="3867150">
              <a:defRPr>
                <a:solidFill>
                  <a:schemeClr val="tx1"/>
                </a:solidFill>
                <a:latin typeface="Arial" panose="020B0604020202020204" pitchFamily="34" charset="0"/>
                <a:cs typeface="Arial" panose="020B0604020202020204" pitchFamily="34" charset="0"/>
              </a:defRPr>
            </a:lvl4pPr>
            <a:lvl5pPr defTabSz="3867150">
              <a:defRPr>
                <a:solidFill>
                  <a:schemeClr val="tx1"/>
                </a:solidFill>
                <a:latin typeface="Arial" panose="020B0604020202020204" pitchFamily="34" charset="0"/>
                <a:cs typeface="Arial" panose="020B0604020202020204" pitchFamily="34" charset="0"/>
              </a:defRPr>
            </a:lvl5pPr>
            <a:lvl6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Bef>
                <a:spcPct val="50000"/>
              </a:spcBef>
            </a:pPr>
            <a:r>
              <a:rPr lang="en-US" altLang="en-US" sz="6000" b="1" u="sng" dirty="0">
                <a:solidFill>
                  <a:schemeClr val="bg1"/>
                </a:solidFill>
              </a:rPr>
              <a:t>Conclusion:</a:t>
            </a:r>
            <a:endParaRPr lang="en-US" altLang="en-US" sz="6000" b="1" dirty="0">
              <a:solidFill>
                <a:schemeClr val="bg1"/>
              </a:solidFill>
            </a:endParaRPr>
          </a:p>
          <a:p>
            <a:pPr marL="571500" indent="-571500">
              <a:spcBef>
                <a:spcPct val="50000"/>
              </a:spcBef>
              <a:buFontTx/>
              <a:buChar char="-"/>
            </a:pPr>
            <a:r>
              <a:rPr lang="en-US" altLang="en-US" sz="4000" dirty="0">
                <a:solidFill>
                  <a:schemeClr val="bg1"/>
                </a:solidFill>
              </a:rPr>
              <a:t>Rip currents are difficult to control, but providing the proper signs are crucial in informing beach goers of the dangers that go with rip currents.</a:t>
            </a:r>
          </a:p>
          <a:p>
            <a:pPr marL="571500" indent="-571500">
              <a:spcBef>
                <a:spcPct val="50000"/>
              </a:spcBef>
              <a:buFontTx/>
              <a:buChar char="-"/>
            </a:pPr>
            <a:r>
              <a:rPr lang="en-US" altLang="en-US" sz="4000" dirty="0">
                <a:solidFill>
                  <a:schemeClr val="bg1"/>
                </a:solidFill>
              </a:rPr>
              <a:t>Bondi Beach installed  a seawall  to protect the community from storm surge flooding </a:t>
            </a:r>
          </a:p>
        </p:txBody>
      </p:sp>
      <p:sp>
        <p:nvSpPr>
          <p:cNvPr id="2073" name="Text Box 25">
            <a:extLst>
              <a:ext uri="{FF2B5EF4-FFF2-40B4-BE49-F238E27FC236}">
                <a16:creationId xmlns:a16="http://schemas.microsoft.com/office/drawing/2014/main" id="{8DC79F77-D81D-46E2-AAB1-DB1EA4953399}"/>
              </a:ext>
            </a:extLst>
          </p:cNvPr>
          <p:cNvSpPr txBox="1">
            <a:spLocks noChangeArrowheads="1"/>
          </p:cNvSpPr>
          <p:nvPr/>
        </p:nvSpPr>
        <p:spPr bwMode="auto">
          <a:xfrm>
            <a:off x="762000" y="35714226"/>
            <a:ext cx="13944601" cy="861774"/>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lvl1pPr defTabSz="3867150">
              <a:defRPr>
                <a:solidFill>
                  <a:schemeClr val="tx1"/>
                </a:solidFill>
                <a:latin typeface="Arial" panose="020B0604020202020204" pitchFamily="34" charset="0"/>
                <a:cs typeface="Arial" panose="020B0604020202020204" pitchFamily="34" charset="0"/>
              </a:defRPr>
            </a:lvl1pPr>
            <a:lvl2pPr defTabSz="3867150">
              <a:defRPr>
                <a:solidFill>
                  <a:schemeClr val="tx1"/>
                </a:solidFill>
                <a:latin typeface="Arial" panose="020B0604020202020204" pitchFamily="34" charset="0"/>
                <a:cs typeface="Arial" panose="020B0604020202020204" pitchFamily="34" charset="0"/>
              </a:defRPr>
            </a:lvl2pPr>
            <a:lvl3pPr defTabSz="3867150">
              <a:defRPr>
                <a:solidFill>
                  <a:schemeClr val="tx1"/>
                </a:solidFill>
                <a:latin typeface="Arial" panose="020B0604020202020204" pitchFamily="34" charset="0"/>
                <a:cs typeface="Arial" panose="020B0604020202020204" pitchFamily="34" charset="0"/>
              </a:defRPr>
            </a:lvl3pPr>
            <a:lvl4pPr defTabSz="3867150">
              <a:defRPr>
                <a:solidFill>
                  <a:schemeClr val="tx1"/>
                </a:solidFill>
                <a:latin typeface="Arial" panose="020B0604020202020204" pitchFamily="34" charset="0"/>
                <a:cs typeface="Arial" panose="020B0604020202020204" pitchFamily="34" charset="0"/>
              </a:defRPr>
            </a:lvl4pPr>
            <a:lvl5pPr defTabSz="3867150">
              <a:defRPr>
                <a:solidFill>
                  <a:schemeClr val="tx1"/>
                </a:solidFill>
                <a:latin typeface="Arial" panose="020B0604020202020204" pitchFamily="34" charset="0"/>
                <a:cs typeface="Arial" panose="020B0604020202020204" pitchFamily="34" charset="0"/>
              </a:defRPr>
            </a:lvl5pPr>
            <a:lvl6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defTabSz="386715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en-US" altLang="en-US" sz="5000" dirty="0">
                <a:solidFill>
                  <a:schemeClr val="accent3"/>
                </a:solidFill>
              </a:rPr>
              <a:t>Email Address: john.kelleher@student.shu.edu</a:t>
            </a:r>
          </a:p>
        </p:txBody>
      </p:sp>
      <p:pic>
        <p:nvPicPr>
          <p:cNvPr id="2076" name="Picture 28" descr="Where did Bondi Beach go? Don't ask a Liberal Council with its head in the  sand | David Shoebridge">
            <a:extLst>
              <a:ext uri="{FF2B5EF4-FFF2-40B4-BE49-F238E27FC236}">
                <a16:creationId xmlns:a16="http://schemas.microsoft.com/office/drawing/2014/main" id="{D0806922-7175-4F45-8EB5-7693BBB563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14505" y="24804954"/>
            <a:ext cx="6458996" cy="5181599"/>
          </a:xfrm>
          <a:prstGeom prst="rect">
            <a:avLst/>
          </a:prstGeom>
          <a:ln/>
        </p:spPr>
        <p:style>
          <a:lnRef idx="2">
            <a:schemeClr val="accent2"/>
          </a:lnRef>
          <a:fillRef idx="1">
            <a:schemeClr val="lt1"/>
          </a:fillRef>
          <a:effectRef idx="0">
            <a:schemeClr val="accent2"/>
          </a:effectRef>
          <a:fontRef idx="minor">
            <a:schemeClr val="dk1"/>
          </a:fontRef>
        </p:style>
      </p:pic>
      <p:pic>
        <p:nvPicPr>
          <p:cNvPr id="2" name="Picture 1">
            <a:extLst>
              <a:ext uri="{FF2B5EF4-FFF2-40B4-BE49-F238E27FC236}">
                <a16:creationId xmlns:a16="http://schemas.microsoft.com/office/drawing/2014/main" id="{3EB65EE2-5151-43A8-A625-13EE1FA85364}"/>
              </a:ext>
            </a:extLst>
          </p:cNvPr>
          <p:cNvPicPr>
            <a:picLocks noChangeAspect="1"/>
          </p:cNvPicPr>
          <p:nvPr/>
        </p:nvPicPr>
        <p:blipFill>
          <a:blip r:embed="rId4"/>
          <a:stretch>
            <a:fillRect/>
          </a:stretch>
        </p:blipFill>
        <p:spPr>
          <a:xfrm>
            <a:off x="23634421" y="24804954"/>
            <a:ext cx="6845579" cy="4595921"/>
          </a:xfrm>
          <a:prstGeom prst="rect">
            <a:avLst/>
          </a:prstGeom>
        </p:spPr>
        <p:style>
          <a:lnRef idx="2">
            <a:schemeClr val="accent2"/>
          </a:lnRef>
          <a:fillRef idx="1">
            <a:schemeClr val="lt1"/>
          </a:fillRef>
          <a:effectRef idx="0">
            <a:schemeClr val="accent2"/>
          </a:effectRef>
          <a:fontRef idx="minor">
            <a:schemeClr val="dk1"/>
          </a:fontRef>
        </p:style>
      </p:pic>
      <p:sp>
        <p:nvSpPr>
          <p:cNvPr id="5" name="TextBox 4">
            <a:extLst>
              <a:ext uri="{FF2B5EF4-FFF2-40B4-BE49-F238E27FC236}">
                <a16:creationId xmlns:a16="http://schemas.microsoft.com/office/drawing/2014/main" id="{2A7BAEC1-DB0D-45A7-BBC1-79CB9ACD77CA}"/>
              </a:ext>
            </a:extLst>
          </p:cNvPr>
          <p:cNvSpPr txBox="1"/>
          <p:nvPr/>
        </p:nvSpPr>
        <p:spPr>
          <a:xfrm>
            <a:off x="3954162" y="1506071"/>
            <a:ext cx="24878013" cy="3416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altLang="en-US" sz="7200" dirty="0"/>
              <a:t>Bondi Beach: The Impact of Rip Currents and Beach Erosion</a:t>
            </a:r>
          </a:p>
          <a:p>
            <a:pPr algn="ctr"/>
            <a:r>
              <a:rPr lang="en-US" altLang="en-US" sz="7200" dirty="0"/>
              <a:t>John C. Kelleher</a:t>
            </a:r>
            <a:br>
              <a:rPr lang="en-US" altLang="en-US" sz="7200" dirty="0"/>
            </a:br>
            <a:r>
              <a:rPr lang="en-US" altLang="en-US" sz="7200" dirty="0"/>
              <a:t>Seton Hall University, South Orange, NJ 07079</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E10DF-FD23-41BA-9AEE-4F878DA9B891}"/>
              </a:ext>
            </a:extLst>
          </p:cNvPr>
          <p:cNvSpPr>
            <a:spLocks noGrp="1"/>
          </p:cNvSpPr>
          <p:nvPr>
            <p:ph type="title"/>
          </p:nvPr>
        </p:nvSpPr>
        <p:spPr/>
        <p:txBody>
          <a:bodyPr/>
          <a:lstStyle/>
          <a:p>
            <a:r>
              <a:rPr lang="en-US" sz="8000" dirty="0"/>
              <a:t>Works Cited</a:t>
            </a:r>
          </a:p>
        </p:txBody>
      </p:sp>
      <p:sp>
        <p:nvSpPr>
          <p:cNvPr id="3" name="TextBox 2">
            <a:extLst>
              <a:ext uri="{FF2B5EF4-FFF2-40B4-BE49-F238E27FC236}">
                <a16:creationId xmlns:a16="http://schemas.microsoft.com/office/drawing/2014/main" id="{ED38805F-56EF-4D25-9B04-63C29C509100}"/>
              </a:ext>
            </a:extLst>
          </p:cNvPr>
          <p:cNvSpPr txBox="1"/>
          <p:nvPr/>
        </p:nvSpPr>
        <p:spPr>
          <a:xfrm>
            <a:off x="833719" y="5674661"/>
            <a:ext cx="28495624" cy="11418510"/>
          </a:xfrm>
          <a:prstGeom prst="rect">
            <a:avLst/>
          </a:prstGeom>
          <a:noFill/>
        </p:spPr>
        <p:txBody>
          <a:bodyPr wrap="square" rtlCol="0">
            <a:spAutoFit/>
          </a:bodyPr>
          <a:lstStyle/>
          <a:p>
            <a:r>
              <a:rPr lang="en-US" sz="4400" dirty="0">
                <a:solidFill>
                  <a:srgbClr val="323232"/>
                </a:solidFill>
                <a:effectLst/>
                <a:latin typeface="Calibri" panose="020F0502020204030204" pitchFamily="34" charset="0"/>
                <a:ea typeface="Times New Roman" panose="02020603050405020304" pitchFamily="18" charset="0"/>
                <a:cs typeface="Times New Roman" panose="02020603050405020304" pitchFamily="18" charset="0"/>
              </a:rPr>
              <a:t>Church, J. (2020, March 03). The world may lose half its sandy beaches by 2100. It's not too late to save them. Retrieved November 5, 2020, from </a:t>
            </a:r>
            <a:r>
              <a:rPr lang="en-US" sz="4400" u="sng" dirty="0">
                <a:solidFill>
                  <a:srgbClr val="0563C1"/>
                </a:solidFill>
                <a:effectLst/>
                <a:latin typeface="Calibri" panose="020F0502020204030204" pitchFamily="34" charset="0"/>
                <a:ea typeface="Times New Roman" panose="02020603050405020304" pitchFamily="18" charset="0"/>
                <a:cs typeface="Times New Roman" panose="02020603050405020304" pitchFamily="18" charset="0"/>
              </a:rPr>
              <a:t>https://newsroom.unsw.edu.au/news/science-tech/world-may-lose-half-its-sandy-beaches-2100-it’s-not-too-late-save-them</a:t>
            </a:r>
          </a:p>
          <a:p>
            <a:endParaRPr lang="en-US" sz="44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US" sz="4400" dirty="0" err="1">
                <a:solidFill>
                  <a:srgbClr val="323232"/>
                </a:solidFill>
                <a:latin typeface="Calibri" panose="020F0502020204030204" pitchFamily="34" charset="0"/>
                <a:cs typeface="Times New Roman" panose="02020603050405020304" pitchFamily="18" charset="0"/>
              </a:rPr>
              <a:t>Fletemeyer</a:t>
            </a:r>
            <a:r>
              <a:rPr lang="en-US" sz="4400" dirty="0">
                <a:solidFill>
                  <a:srgbClr val="323232"/>
                </a:solidFill>
                <a:latin typeface="Calibri" panose="020F0502020204030204" pitchFamily="34" charset="0"/>
                <a:cs typeface="Times New Roman" panose="02020603050405020304" pitchFamily="18" charset="0"/>
              </a:rPr>
              <a:t>, J., </a:t>
            </a:r>
            <a:r>
              <a:rPr lang="en-US" sz="4400" dirty="0" err="1">
                <a:solidFill>
                  <a:srgbClr val="323232"/>
                </a:solidFill>
                <a:latin typeface="Calibri" panose="020F0502020204030204" pitchFamily="34" charset="0"/>
                <a:cs typeface="Times New Roman" panose="02020603050405020304" pitchFamily="18" charset="0"/>
              </a:rPr>
              <a:t>Hearin</a:t>
            </a:r>
            <a:r>
              <a:rPr lang="en-US" sz="4400" dirty="0">
                <a:solidFill>
                  <a:srgbClr val="323232"/>
                </a:solidFill>
                <a:latin typeface="Calibri" panose="020F0502020204030204" pitchFamily="34" charset="0"/>
                <a:cs typeface="Times New Roman" panose="02020603050405020304" pitchFamily="18" charset="0"/>
              </a:rPr>
              <a:t>, J., Haus, B., &amp; Sullivan, A. (2018). The Impact of Sand Nourishment on Beach Safety. Journal of Coastal Research, 34(1), 1-5. Retrieved December 4, 2020, from </a:t>
            </a:r>
            <a:r>
              <a:rPr lang="en-US" sz="4400" dirty="0">
                <a:solidFill>
                  <a:srgbClr val="0070C0"/>
                </a:solidFill>
                <a:latin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http://www.jstor.org/stable/26296438</a:t>
            </a:r>
            <a:endParaRPr lang="en-US" sz="4400" dirty="0">
              <a:solidFill>
                <a:srgbClr val="0070C0"/>
              </a:solidFill>
              <a:latin typeface="Calibri" panose="020F0502020204030204" pitchFamily="34" charset="0"/>
              <a:cs typeface="Times New Roman" panose="02020603050405020304" pitchFamily="18" charset="0"/>
            </a:endParaRPr>
          </a:p>
          <a:p>
            <a:endParaRPr lang="en-US" sz="4400" dirty="0">
              <a:solidFill>
                <a:srgbClr val="323232"/>
              </a:solidFill>
              <a:latin typeface="Calibri" panose="020F0502020204030204" pitchFamily="34" charset="0"/>
              <a:cs typeface="Times New Roman" panose="02020603050405020304" pitchFamily="18" charset="0"/>
            </a:endParaRPr>
          </a:p>
          <a:p>
            <a:r>
              <a:rPr lang="en-US" sz="4400" dirty="0">
                <a:solidFill>
                  <a:srgbClr val="323232"/>
                </a:solidFill>
                <a:latin typeface="Calibri" panose="020F0502020204030204" pitchFamily="34" charset="0"/>
                <a:cs typeface="Times New Roman" panose="02020603050405020304" pitchFamily="18" charset="0"/>
              </a:rPr>
              <a:t>Gooch, D., &amp; Nielson, L. (2011, December). Waverley Coastal Risks and Hazards Vulnerability Study [PDF]. Sydney, AU: WorleyParsons.</a:t>
            </a:r>
          </a:p>
          <a:p>
            <a:endParaRPr lang="en-US" sz="4400" dirty="0">
              <a:solidFill>
                <a:srgbClr val="323232"/>
              </a:solidFill>
              <a:latin typeface="Calibri" panose="020F0502020204030204" pitchFamily="34" charset="0"/>
              <a:cs typeface="Times New Roman" panose="02020603050405020304" pitchFamily="18" charset="0"/>
            </a:endParaRPr>
          </a:p>
          <a:p>
            <a:r>
              <a:rPr lang="en-US" sz="4400" dirty="0">
                <a:solidFill>
                  <a:srgbClr val="323232"/>
                </a:solidFill>
                <a:latin typeface="Calibri" panose="020F0502020204030204" pitchFamily="34" charset="0"/>
                <a:cs typeface="Times New Roman" panose="02020603050405020304" pitchFamily="18" charset="0"/>
              </a:rPr>
              <a:t>National Geographic Society. (2012, October 09). Rip current. Retrieved December 4, 2020, from </a:t>
            </a:r>
            <a:r>
              <a:rPr lang="en-US" sz="4400" dirty="0">
                <a:solidFill>
                  <a:srgbClr val="0070C0"/>
                </a:solidFill>
                <a:latin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https://www.nationalgeographic.org/encyclopedia/rip-current/</a:t>
            </a:r>
            <a:endParaRPr lang="en-US" sz="4400" dirty="0">
              <a:solidFill>
                <a:srgbClr val="0070C0"/>
              </a:solidFill>
              <a:latin typeface="Calibri" panose="020F0502020204030204" pitchFamily="34" charset="0"/>
              <a:cs typeface="Times New Roman" panose="02020603050405020304" pitchFamily="18" charset="0"/>
            </a:endParaRPr>
          </a:p>
          <a:p>
            <a:endParaRPr lang="en-US" sz="4400" dirty="0">
              <a:solidFill>
                <a:srgbClr val="323232"/>
              </a:solidFill>
              <a:latin typeface="Calibri" panose="020F0502020204030204" pitchFamily="34" charset="0"/>
              <a:cs typeface="Times New Roman" panose="02020603050405020304" pitchFamily="18" charset="0"/>
            </a:endParaRPr>
          </a:p>
          <a:p>
            <a:r>
              <a:rPr lang="en-US" sz="4400" dirty="0" err="1">
                <a:solidFill>
                  <a:srgbClr val="323232"/>
                </a:solidFill>
                <a:latin typeface="Calibri" panose="020F0502020204030204" pitchFamily="34" charset="0"/>
                <a:cs typeface="Times New Roman" panose="02020603050405020304" pitchFamily="18" charset="0"/>
              </a:rPr>
              <a:t>Slsa</a:t>
            </a:r>
            <a:r>
              <a:rPr lang="en-US" sz="4400" dirty="0">
                <a:solidFill>
                  <a:srgbClr val="323232"/>
                </a:solidFill>
                <a:latin typeface="Calibri" panose="020F0502020204030204" pitchFamily="34" charset="0"/>
                <a:cs typeface="Times New Roman" panose="02020603050405020304" pitchFamily="18" charset="0"/>
              </a:rPr>
              <a:t>, &amp; </a:t>
            </a:r>
            <a:r>
              <a:rPr lang="en-US" sz="4400" dirty="0" err="1">
                <a:solidFill>
                  <a:srgbClr val="323232"/>
                </a:solidFill>
                <a:latin typeface="Calibri" panose="020F0502020204030204" pitchFamily="34" charset="0"/>
                <a:cs typeface="Times New Roman" panose="02020603050405020304" pitchFamily="18" charset="0"/>
              </a:rPr>
              <a:t>Surflifesavingaustralia</a:t>
            </a:r>
            <a:r>
              <a:rPr lang="en-US" sz="4400" dirty="0">
                <a:solidFill>
                  <a:srgbClr val="323232"/>
                </a:solidFill>
                <a:latin typeface="Calibri" panose="020F0502020204030204" pitchFamily="34" charset="0"/>
                <a:cs typeface="Times New Roman" panose="02020603050405020304" pitchFamily="18" charset="0"/>
              </a:rPr>
              <a:t>. (n.d.). Coastal Safety Brief - Rip Currents 2019. Retrieved November 5, 2020, from </a:t>
            </a:r>
            <a:r>
              <a:rPr lang="en-US" sz="4400" dirty="0">
                <a:solidFill>
                  <a:srgbClr val="0070C0"/>
                </a:solidFill>
                <a:latin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https://issuu.com/surflifesavingaustralia/docs/csb_rips_brief_web</a:t>
            </a:r>
            <a:endParaRPr lang="en-US" sz="4400" dirty="0">
              <a:solidFill>
                <a:srgbClr val="0070C0"/>
              </a:solidFill>
              <a:latin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70501685"/>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867150" rtl="0" eaLnBrk="1" fontAlgn="base" latinLnBrk="0" hangingPunct="1">
          <a:lnSpc>
            <a:spcPct val="100000"/>
          </a:lnSpc>
          <a:spcBef>
            <a:spcPct val="0"/>
          </a:spcBef>
          <a:spcAft>
            <a:spcPct val="0"/>
          </a:spcAft>
          <a:buClrTx/>
          <a:buSzTx/>
          <a:buFontTx/>
          <a:buNone/>
          <a:tabLst/>
          <a:defRPr kumimoji="0" lang="en-US" altLang="en-US" sz="76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867150" rtl="0" eaLnBrk="1" fontAlgn="base" latinLnBrk="0" hangingPunct="1">
          <a:lnSpc>
            <a:spcPct val="100000"/>
          </a:lnSpc>
          <a:spcBef>
            <a:spcPct val="0"/>
          </a:spcBef>
          <a:spcAft>
            <a:spcPct val="0"/>
          </a:spcAft>
          <a:buClrTx/>
          <a:buSzTx/>
          <a:buFontTx/>
          <a:buNone/>
          <a:tabLst/>
          <a:defRPr kumimoji="0" lang="en-US" altLang="en-US" sz="76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632</TotalTime>
  <Words>786</Words>
  <Application>Microsoft Office PowerPoint</Application>
  <PresentationFormat>Custom</PresentationFormat>
  <Paragraphs>38</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Times New Roman</vt:lpstr>
      <vt:lpstr>Default Design</vt:lpstr>
      <vt:lpstr>PowerPoint Presentation</vt:lpstr>
      <vt:lpstr>Works Cited</vt:lpstr>
    </vt:vector>
  </TitlesOfParts>
  <Company>Seton Hall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 Title Goes Here author’s name  Seton Hall University, South Orange, NJ 07079</dc:title>
  <dc:creator>IBM</dc:creator>
  <cp:lastModifiedBy>Martha Schoene</cp:lastModifiedBy>
  <cp:revision>29</cp:revision>
  <dcterms:created xsi:type="dcterms:W3CDTF">2006-03-22T02:55:02Z</dcterms:created>
  <dcterms:modified xsi:type="dcterms:W3CDTF">2021-04-15T23:53:27Z</dcterms:modified>
</cp:coreProperties>
</file>